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3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70" r:id="rId3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8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8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44"/>
        <p:guide pos="384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s-MX" altLang="en-US"/>
              <a:t>- Datos:</a:t>
            </a:r>
            <a:endParaRPr lang="es-MX" altLang="en-US"/>
          </a:p>
          <a:p>
            <a:r>
              <a:rPr lang="es-MX" altLang="en-US"/>
              <a:t>11S</a:t>
            </a:r>
            <a:endParaRPr lang="es-MX" altLang="en-US"/>
          </a:p>
          <a:p>
            <a:r>
              <a:rPr lang="es-MX" altLang="en-US"/>
              <a:t>- 46% de las E. no pudieron Seguir operando</a:t>
            </a:r>
            <a:endParaRPr lang="es-MX" altLang="en-US"/>
          </a:p>
          <a:p>
            <a:r>
              <a:rPr lang="es-MX" altLang="en-US"/>
              <a:t>- 10% no lo pudieron hacer al año.</a:t>
            </a:r>
            <a:endParaRPr lang="es-MX" altLang="en-US"/>
          </a:p>
          <a:p>
            <a:endParaRPr lang="es-MX" altLang="en-US"/>
          </a:p>
          <a:p>
            <a:r>
              <a:rPr lang="es-MX" altLang="en-US"/>
              <a:t>RANSOWARE 2017</a:t>
            </a:r>
            <a:endParaRPr lang="es-MX" altLang="en-US"/>
          </a:p>
          <a:p>
            <a:r>
              <a:rPr lang="es-MX" altLang="en-US"/>
              <a:t>- WannaCry : 30 AL 50% No pudo recuperarse dentro de las 48 horas siguientes.</a:t>
            </a:r>
            <a:endParaRPr lang="es-MX" altLang="en-US"/>
          </a:p>
          <a:p>
            <a:r>
              <a:rPr lang="es-MX" altLang="en-US"/>
              <a:t>- Las grandes corporaciones como Maersk, FedEx y Merck enfrentaron pérdidas millonarias que afectaron su Patrimonio. </a:t>
            </a:r>
            <a:endParaRPr lang="es-MX" altLang="en-US"/>
          </a:p>
          <a:p>
            <a:r>
              <a:rPr lang="es-MX" altLang="en-US"/>
              <a:t>- Costos globales de NotPetya: Aproximadamente 10.000 millones de dólares en pérdidas económicas globales.</a:t>
            </a:r>
            <a:endParaRPr lang="es-MX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4.png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11.xml"/><Relationship Id="rId3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3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30000"/>
          </a:blip>
          <a:srcRect t="586" r="671" b="-1"/>
          <a:stretch>
            <a:fillRect/>
          </a:stretch>
        </p:blipFill>
        <p:spPr>
          <a:xfrm>
            <a:off x="0" y="-14831"/>
            <a:ext cx="12192000" cy="68728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1972310"/>
            <a:ext cx="7421880" cy="2218690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838200" y="949960"/>
            <a:ext cx="10515600" cy="1015365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j-lt"/>
                <a:sym typeface="Arial" panose="020B0604020202020204" pitchFamily="34" charset="0"/>
              </a:defRPr>
            </a:lvl1pPr>
            <a:lvl2pPr marL="457200" indent="0" algn="ctr">
              <a:buNone/>
              <a:defRPr sz="2000">
                <a:latin typeface="+mj-lt"/>
              </a:defRPr>
            </a:lvl2pPr>
            <a:lvl3pPr marL="914400" indent="0" algn="ctr">
              <a:buNone/>
              <a:defRPr sz="1800">
                <a:latin typeface="+mj-lt"/>
              </a:defRPr>
            </a:lvl3pPr>
            <a:lvl4pPr marL="1371600" indent="0" algn="ctr">
              <a:buNone/>
              <a:defRPr sz="1600">
                <a:latin typeface="+mj-lt"/>
              </a:defRPr>
            </a:lvl4pPr>
            <a:lvl5pPr marL="1828800" indent="0" algn="ctr">
              <a:buNone/>
              <a:defRPr sz="1600">
                <a:latin typeface="+mj-lt"/>
              </a:defRPr>
            </a:lvl5pPr>
            <a:lvl6pPr marL="2286000" indent="0" algn="ctr">
              <a:buNone/>
              <a:defRPr sz="1600">
                <a:latin typeface="+mj-lt"/>
              </a:defRPr>
            </a:lvl6pPr>
            <a:lvl7pPr marL="2743200" indent="0" algn="ctr">
              <a:buNone/>
              <a:defRPr sz="1600">
                <a:latin typeface="+mj-lt"/>
              </a:defRPr>
            </a:lvl7pPr>
            <a:lvl8pPr marL="3200400" indent="0" algn="ctr">
              <a:buNone/>
              <a:defRPr sz="1600">
                <a:latin typeface="+mj-lt"/>
              </a:defRPr>
            </a:lvl8pPr>
            <a:lvl9pPr marL="3657600" indent="0" algn="ctr">
              <a:buNone/>
              <a:defRPr sz="1600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subtitle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838200" y="4194175"/>
            <a:ext cx="2743200" cy="52641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8810" cy="53975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24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838200" y="1216451"/>
            <a:ext cx="10515000" cy="1800000"/>
          </a:xfrm>
        </p:spPr>
        <p:txBody>
          <a:bodyPr anchor="b"/>
          <a:lstStyle>
            <a:lvl1pPr algn="ctr">
              <a:lnSpc>
                <a:spcPct val="100000"/>
              </a:lnSpc>
              <a:defRPr sz="60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838165" y="3380249"/>
            <a:ext cx="10514400" cy="898647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8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2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6000" contrast="12000"/>
          </a:blip>
          <a:srcRect t="2579"/>
          <a:stretch>
            <a:fillRect/>
          </a:stretch>
        </p:blipFill>
        <p:spPr>
          <a:xfrm>
            <a:off x="0" y="11430"/>
            <a:ext cx="12192635" cy="68465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21665" y="755650"/>
            <a:ext cx="3260090" cy="5563870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lum bright="12000" contrast="24000"/>
          </a:blip>
          <a:srcRect t="1279" r="833"/>
          <a:stretch>
            <a:fillRect/>
          </a:stretch>
        </p:blipFill>
        <p:spPr>
          <a:xfrm>
            <a:off x="1" y="0"/>
            <a:ext cx="12191999" cy="68437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900170" y="2228215"/>
            <a:ext cx="7291070" cy="3861435"/>
          </a:xfrm>
        </p:spPr>
        <p:txBody>
          <a:bodyPr anchor="t" anchorCtr="0">
            <a:normAutofit/>
          </a:bodyPr>
          <a:lstStyle>
            <a:lvl1pPr algn="r">
              <a:defRPr sz="400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5"/>
            </p:custDataLst>
          </p:nvPr>
        </p:nvSpPr>
        <p:spPr>
          <a:xfrm>
            <a:off x="2045335" y="803275"/>
            <a:ext cx="9144000" cy="1405890"/>
          </a:xfrm>
        </p:spPr>
        <p:txBody>
          <a:bodyPr wrap="none" tIns="0" rIns="0" bIns="0" anchor="b" anchorCtr="0">
            <a:normAutofit/>
          </a:bodyPr>
          <a:lstStyle>
            <a:lvl1pPr marL="0" indent="0" algn="r">
              <a:buNone/>
              <a:defRPr sz="8800" b="1">
                <a:solidFill>
                  <a:schemeClr val="accent1"/>
                </a:solidFill>
                <a:latin typeface="+mn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8506" y="266702"/>
            <a:ext cx="10795086" cy="863607"/>
          </a:xfrm>
        </p:spPr>
        <p:txBody>
          <a:bodyPr vert="horz" lIns="0" tIns="0" rIns="0" bIns="0" rtlCol="0" anchor="ctr">
            <a:normAutofit/>
          </a:bodyPr>
          <a:lstStyle>
            <a:lvl1pPr algn="l">
              <a:defRPr lang="en-US" dirty="0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/>
          <a:lstStyle>
            <a:lvl1pPr algn="l">
              <a:defRPr>
                <a:solidFill>
                  <a:schemeClr val="lt1">
                    <a:lumMod val="100000"/>
                  </a:schemeClr>
                </a:solidFill>
                <a:latin typeface="+mj-lt"/>
                <a:sym typeface="Arial" panose="020B0604020202020204" pitchFamily="34" charset="0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/>
          <a:lstStyle>
            <a:lvl1pPr>
              <a:defRPr sz="1800">
                <a:solidFill>
                  <a:schemeClr val="lt1">
                    <a:lumMod val="100000"/>
                  </a:schemeClr>
                </a:solidFill>
                <a:latin typeface="+mn-lt"/>
                <a:sym typeface="Arial" panose="020B0604020202020204" pitchFamily="34" charset="0"/>
              </a:defRPr>
            </a:lvl1pPr>
            <a:lvl2pPr>
              <a:defRPr sz="1600">
                <a:solidFill>
                  <a:schemeClr val="lt1">
                    <a:lumMod val="100000"/>
                  </a:schemeClr>
                </a:solidFill>
                <a:latin typeface="+mn-lt"/>
              </a:defRPr>
            </a:lvl2pPr>
            <a:lvl3pPr>
              <a:defRPr sz="1400">
                <a:solidFill>
                  <a:schemeClr val="lt1">
                    <a:lumMod val="100000"/>
                  </a:schemeClr>
                </a:solidFill>
                <a:latin typeface="+mn-lt"/>
              </a:defRPr>
            </a:lvl3pPr>
            <a:lvl4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4pPr>
            <a:lvl5pPr>
              <a:defRPr sz="1200">
                <a:solidFill>
                  <a:schemeClr val="lt1">
                    <a:lumMod val="10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57.xml"/><Relationship Id="rId17" Type="http://schemas.openxmlformats.org/officeDocument/2006/relationships/tags" Target="../tags/tag56.xml"/><Relationship Id="rId16" Type="http://schemas.openxmlformats.org/officeDocument/2006/relationships/tags" Target="../tags/tag55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76415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9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rgbClr val="FFFFFF"/>
          </a:solidFill>
          <a:latin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rgbClr val="FFFFFF"/>
          </a:solidFill>
          <a:latin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200" kern="1200">
          <a:solidFill>
            <a:srgbClr val="FFFFFF"/>
          </a:solidFill>
          <a:latin typeface="+mn-lt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rgbClr val="FFFFFF"/>
          </a:solidFill>
          <a:latin typeface="+mn-lt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900" kern="1200">
          <a:solidFill>
            <a:srgbClr val="FFFFFF"/>
          </a:solidFill>
          <a:latin typeface="+mn-lt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000" kern="1200">
          <a:solidFill>
            <a:srgbClr val="FFFFFF"/>
          </a:solidFill>
          <a:latin typeface="+mn-l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7.xml"/><Relationship Id="rId1" Type="http://schemas.openxmlformats.org/officeDocument/2006/relationships/tags" Target="../tags/tag106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6.jpeg"/><Relationship Id="rId7" Type="http://schemas.openxmlformats.org/officeDocument/2006/relationships/image" Target="../media/image5.jpeg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image" Target="../media/image10.jpeg"/><Relationship Id="rId7" Type="http://schemas.openxmlformats.org/officeDocument/2006/relationships/image" Target="../media/image9.jpeg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97.xml"/><Relationship Id="rId5" Type="http://schemas.openxmlformats.org/officeDocument/2006/relationships/image" Target="../media/image11.png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9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webp"/><Relationship Id="rId2" Type="http://schemas.openxmlformats.org/officeDocument/2006/relationships/image" Target="../media/image12.png"/><Relationship Id="rId1" Type="http://schemas.openxmlformats.org/officeDocument/2006/relationships/tags" Target="../tags/tag98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38200" y="1972310"/>
            <a:ext cx="7421880" cy="2218690"/>
          </a:xfrm>
        </p:spPr>
        <p:txBody>
          <a:bodyPr>
            <a:normAutofit/>
          </a:bodyPr>
          <a:lstStyle/>
          <a:p>
            <a:r>
              <a:rPr lang="en-US">
                <a:latin typeface="Arial Narrow" panose="020B0606020202030204" charset="0"/>
                <a:cs typeface="Arial Narrow" panose="020B0606020202030204" charset="0"/>
              </a:rPr>
              <a:t>Optimización del Plan de Continuidad del Negocio (BCP) con </a:t>
            </a:r>
            <a:r>
              <a:rPr lang="es-MX" altLang="en-US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d</a:t>
            </a:r>
            <a:r>
              <a:rPr lang="en-US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efcon-5</a:t>
            </a:r>
            <a:endParaRPr lang="en-US">
              <a:solidFill>
                <a:srgbClr val="92D050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838200" y="5524500"/>
            <a:ext cx="3860165" cy="526415"/>
          </a:xfrm>
        </p:spPr>
        <p:txBody>
          <a:bodyPr>
            <a:normAutofit lnSpcReduction="10000"/>
          </a:bodyPr>
          <a:lstStyle/>
          <a:p>
            <a:r>
              <a:rPr lang="en-US">
                <a:latin typeface="Arial Narrow" panose="020B0606020202030204" charset="0"/>
                <a:cs typeface="Arial Narrow" panose="020B0606020202030204" charset="0"/>
              </a:rPr>
              <a:t>Marco A. Villalobos Michelson</a:t>
            </a:r>
            <a:endParaRPr lang="en-US"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2" name="Cuadro de texto 1"/>
          <p:cNvSpPr txBox="1"/>
          <p:nvPr/>
        </p:nvSpPr>
        <p:spPr>
          <a:xfrm>
            <a:off x="812800" y="4446587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r>
              <a:rPr lang="es-MX" altLang="en-US" sz="1600" i="1">
                <a:solidFill>
                  <a:srgbClr val="FFC000"/>
                </a:solidFill>
                <a:latin typeface="Arial Narrow" panose="020B0606020202030204" charset="0"/>
                <a:cs typeface="Arial Narrow" panose="020B0606020202030204" charset="0"/>
              </a:rPr>
              <a:t>C</a:t>
            </a:r>
            <a:r>
              <a:rPr lang="en-US" altLang="zh-CN" sz="1600" i="1">
                <a:solidFill>
                  <a:srgbClr val="FFC000"/>
                </a:solidFill>
                <a:latin typeface="Arial Narrow" panose="020B0606020202030204" charset="0"/>
                <a:cs typeface="Arial Narrow" panose="020B0606020202030204" charset="0"/>
              </a:rPr>
              <a:t>ómo  </a:t>
            </a:r>
            <a:r>
              <a:rPr lang="es-MX" altLang="en-US" sz="1600" b="1" i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d</a:t>
            </a:r>
            <a:r>
              <a:rPr lang="en-US" altLang="zh-CN" sz="1600" b="1" i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efcon-5</a:t>
            </a:r>
            <a:r>
              <a:rPr lang="en-US" altLang="zh-CN" sz="1600" i="1">
                <a:solidFill>
                  <a:srgbClr val="FFC000"/>
                </a:solidFill>
                <a:latin typeface="Arial Narrow" panose="020B0606020202030204" charset="0"/>
                <a:cs typeface="Arial Narrow" panose="020B0606020202030204" charset="0"/>
              </a:rPr>
              <a:t> puede resolver fallas comunes en los Planes de Continuidad del Negocio (BCP).</a:t>
            </a:r>
            <a:endParaRPr lang="en-US" altLang="zh-CN" sz="1600" i="1">
              <a:solidFill>
                <a:srgbClr val="FFC000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960" y="268560"/>
            <a:ext cx="10800000" cy="720000"/>
          </a:xfrm>
        </p:spPr>
        <p:txBody>
          <a:bodyPr>
            <a:normAutofit/>
          </a:bodyPr>
          <a:p>
            <a:r>
              <a:rPr 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0</a:t>
            </a:r>
            <a:r>
              <a:rPr lang="es-MX" alt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2  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¿ Como </a:t>
            </a:r>
            <a:r>
              <a:rPr lang="es-MX" altLang="en-US" sz="2800" dirty="0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defcon-5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 nos puede ayudar ?</a:t>
            </a:r>
            <a:endParaRPr lang="es-MX" altLang="en-US" sz="2800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sp>
        <p:nvSpPr>
          <p:cNvPr id="11" name="Line 1"/>
          <p:cNvSpPr/>
          <p:nvPr>
            <p:custDataLst>
              <p:tags r:id="rId1"/>
            </p:custDataLst>
          </p:nvPr>
        </p:nvSpPr>
        <p:spPr>
          <a:xfrm flipV="1">
            <a:off x="695960" y="979805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1038860" y="1095375"/>
            <a:ext cx="608584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MX" altLang="en-US" sz="2000" b="1">
                <a:latin typeface="Arial Narrow" panose="020B0606020202030204" charset="0"/>
                <a:cs typeface="Arial Narrow" panose="020B0606020202030204" charset="0"/>
              </a:rPr>
              <a:t>Si pero ... ¿ Como soluciona las fallas referidas ?</a:t>
            </a:r>
            <a:endParaRPr lang="es-MX" altLang="en-US" sz="2000" b="1"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8" name="Cuadro de texto 7"/>
          <p:cNvSpPr txBox="1"/>
          <p:nvPr/>
        </p:nvSpPr>
        <p:spPr>
          <a:xfrm>
            <a:off x="654685" y="1114425"/>
            <a:ext cx="74231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MX" altLang="en-US" sz="2000" b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3.</a:t>
            </a:r>
            <a:endParaRPr lang="es-MX" altLang="en-US" sz="2000" b="1">
              <a:solidFill>
                <a:srgbClr val="92D050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73785" y="1533525"/>
            <a:ext cx="7832725" cy="387350"/>
            <a:chOff x="1691" y="2595"/>
            <a:chExt cx="12335" cy="610"/>
          </a:xfrm>
        </p:grpSpPr>
        <p:sp>
          <p:nvSpPr>
            <p:cNvPr id="3" name="Cuadro de texto 2"/>
            <p:cNvSpPr txBox="1"/>
            <p:nvPr/>
          </p:nvSpPr>
          <p:spPr>
            <a:xfrm>
              <a:off x="2260" y="2625"/>
              <a:ext cx="1176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MX" b="1">
                  <a:latin typeface="Arial Narrow" panose="020B0606020202030204" charset="0"/>
                  <a:cs typeface="Arial Narrow" panose="020B0606020202030204" charset="0"/>
                </a:rPr>
                <a:t>Falta de Apoyo de la Alta Direcci</a:t>
              </a:r>
              <a:r>
                <a:rPr lang="en-US" altLang="en-US" b="1">
                  <a:latin typeface="Arial Narrow" panose="020B0606020202030204" charset="0"/>
                  <a:cs typeface="Arial Narrow" panose="020B0606020202030204" charset="0"/>
                </a:rPr>
                <a:t>ó</a:t>
              </a:r>
              <a:r>
                <a:rPr lang="en-US" altLang="es-MX" b="1">
                  <a:latin typeface="Arial Narrow" panose="020B0606020202030204" charset="0"/>
                  <a:cs typeface="Arial Narrow" panose="020B0606020202030204" charset="0"/>
                </a:rPr>
                <a:t>n</a:t>
              </a:r>
              <a:endParaRPr lang="en-US" altLang="es-MX" b="1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4" name="Cuadro de texto 3"/>
            <p:cNvSpPr txBox="1"/>
            <p:nvPr/>
          </p:nvSpPr>
          <p:spPr>
            <a:xfrm>
              <a:off x="1691" y="2595"/>
              <a:ext cx="1169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rPr>
                <a:t>5.</a:t>
              </a:r>
              <a:endParaRPr lang="es-MX" altLang="en-US" b="1">
                <a:solidFill>
                  <a:srgbClr val="FF0000"/>
                </a:solidFill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  <p:sp>
        <p:nvSpPr>
          <p:cNvPr id="10" name="Cuadro de texto 9"/>
          <p:cNvSpPr txBox="1"/>
          <p:nvPr/>
        </p:nvSpPr>
        <p:spPr>
          <a:xfrm>
            <a:off x="1441450" y="1880870"/>
            <a:ext cx="9462135" cy="166052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buClrTx/>
              <a:buSzTx/>
              <a:buFontTx/>
              <a:buNone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📌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es-MX" sz="1800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3: </a:t>
            </a:r>
            <a:r>
              <a:rPr lang="en-US" altLang="es-MX" sz="1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 de Incidentes y Ejecución del BCP</a:t>
            </a:r>
            <a:endParaRPr lang="en-US" altLang="es-MX" sz="1800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  <a:buSzTx/>
              <a:buFontTx/>
            </a:pP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Implementa roles y opciones que permiten a la alta administracion participar en la definicion de las  Politicas  para la determinacion de los Procesos Criticos  y el diseño de los Procedimientos de Contingencia. </a:t>
            </a:r>
            <a:endParaRPr lang="es-MX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Implementa roles y opciones que permiten a la alta administracion una participacion activa,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mediante el Comite de Crisis,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en la Administracion estrategica de los Incidentes catastroficos cuando ocurren. 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Implementa Dashboard que brindan una vision estrategica. 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115060" y="4076700"/>
            <a:ext cx="7827010" cy="380365"/>
            <a:chOff x="1756" y="6418"/>
            <a:chExt cx="12326" cy="599"/>
          </a:xfrm>
        </p:grpSpPr>
        <p:sp>
          <p:nvSpPr>
            <p:cNvPr id="16" name="Cuadro de texto 15"/>
            <p:cNvSpPr txBox="1"/>
            <p:nvPr/>
          </p:nvSpPr>
          <p:spPr>
            <a:xfrm>
              <a:off x="2316" y="6437"/>
              <a:ext cx="1176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MX" b="1">
                  <a:latin typeface="Arial Narrow" panose="020B0606020202030204" charset="0"/>
                  <a:cs typeface="Arial Narrow" panose="020B0606020202030204" charset="0"/>
                </a:rPr>
                <a:t>Falta de Acceso Veraz y Oportuno a los Procedimientos de Contingencia</a:t>
              </a:r>
              <a:endParaRPr lang="en-US" altLang="es-MX" b="1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18" name="Cuadro de texto 17"/>
            <p:cNvSpPr txBox="1"/>
            <p:nvPr/>
          </p:nvSpPr>
          <p:spPr>
            <a:xfrm>
              <a:off x="1756" y="6418"/>
              <a:ext cx="1169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rPr>
                <a:t>6.</a:t>
              </a:r>
              <a:endParaRPr lang="es-MX" altLang="en-US" b="1">
                <a:solidFill>
                  <a:srgbClr val="FF0000"/>
                </a:solidFill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  <p:sp>
        <p:nvSpPr>
          <p:cNvPr id="26" name="Cuadro de texto 25"/>
          <p:cNvSpPr txBox="1"/>
          <p:nvPr/>
        </p:nvSpPr>
        <p:spPr>
          <a:xfrm>
            <a:off x="1454150" y="4439920"/>
            <a:ext cx="9462135" cy="144526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buClrTx/>
              <a:buSzTx/>
              <a:buFontTx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📌 </a:t>
            </a:r>
            <a:r>
              <a:rPr lang="es-MX" altLang="zh-CN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s-MX" sz="1800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1800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800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dulo 2: </a:t>
            </a:r>
            <a:r>
              <a:rPr lang="en-US" altLang="es-MX" sz="1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Gesti</a:t>
            </a:r>
            <a:r>
              <a:rPr lang="en-US" altLang="en-US" sz="1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Procedimientos de Contingencia</a:t>
            </a:r>
            <a:endParaRPr lang="en-US" altLang="es-MX" sz="1800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Centraliza y administra los documentos de procedimientos de contingencia, garantizando que siempre se acceda a la versi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 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s actualizada.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Distribuye autom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ticamente los documentos relevantes a la comunidad de usuarios a trav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s de canales como correo electr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nico y WhatsApp durante una crisis.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uadro de texto 26"/>
          <p:cNvSpPr txBox="1"/>
          <p:nvPr/>
        </p:nvSpPr>
        <p:spPr>
          <a:xfrm>
            <a:off x="1552575" y="3714750"/>
            <a:ext cx="9627870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latin typeface="Arial Black" panose="020B0A04020102020204" charset="0"/>
                <a:cs typeface="Arial Black" panose="020B0A04020102020204" charset="0"/>
              </a:rPr>
              <a:t>Beneficio: </a:t>
            </a:r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Involucra a la alta direcci</a:t>
            </a:r>
            <a:r>
              <a:rPr lang="en-US" altLang="en-US" sz="1200">
                <a:latin typeface="Arial Black" panose="020B0A04020102020204" charset="0"/>
                <a:cs typeface="Arial Black" panose="020B0A04020102020204" charset="0"/>
              </a:rPr>
              <a:t>ó</a:t>
            </a:r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n con informaci</a:t>
            </a:r>
            <a:r>
              <a:rPr lang="en-US" altLang="en-US" sz="1200">
                <a:latin typeface="Arial Black" panose="020B0A04020102020204" charset="0"/>
                <a:cs typeface="Arial Black" panose="020B0A04020102020204" charset="0"/>
              </a:rPr>
              <a:t>ó</a:t>
            </a:r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n clara y accionable.</a:t>
            </a:r>
            <a:endParaRPr lang="en-US" altLang="es-MX" sz="1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8" name="Cuadro de texto 27"/>
          <p:cNvSpPr txBox="1"/>
          <p:nvPr/>
        </p:nvSpPr>
        <p:spPr>
          <a:xfrm>
            <a:off x="1542415" y="5932170"/>
            <a:ext cx="962787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Beneficio: Asegura que los equipos accedan r</a:t>
            </a:r>
            <a:r>
              <a:rPr lang="en-US" altLang="en-US" sz="1200">
                <a:latin typeface="Arial Black" panose="020B0A04020102020204" charset="0"/>
                <a:cs typeface="Arial Black" panose="020B0A04020102020204" charset="0"/>
              </a:rPr>
              <a:t>á</a:t>
            </a:r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pidamente a la informaci</a:t>
            </a:r>
            <a:r>
              <a:rPr lang="en-US" altLang="en-US" sz="1200">
                <a:latin typeface="Arial Black" panose="020B0A04020102020204" charset="0"/>
                <a:cs typeface="Arial Black" panose="020B0A04020102020204" charset="0"/>
              </a:rPr>
              <a:t>ó</a:t>
            </a:r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n correcta y minimiza errores en la ejecuci</a:t>
            </a:r>
            <a:r>
              <a:rPr lang="en-US" altLang="en-US" sz="1200">
                <a:latin typeface="Arial Black" panose="020B0A04020102020204" charset="0"/>
                <a:cs typeface="Arial Black" panose="020B0A04020102020204" charset="0"/>
              </a:rPr>
              <a:t>ó</a:t>
            </a:r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n del BCP.</a:t>
            </a:r>
            <a:endParaRPr lang="en-US" altLang="es-MX" sz="1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6852920" y="36302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s-MX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7" grpId="0"/>
      <p:bldP spid="27" grpId="1"/>
      <p:bldP spid="26" grpId="0"/>
      <p:bldP spid="26" grpId="1"/>
      <p:bldP spid="28" grpId="0"/>
      <p:bldP spid="2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960" y="268560"/>
            <a:ext cx="10800000" cy="720000"/>
          </a:xfrm>
        </p:spPr>
        <p:txBody>
          <a:bodyPr>
            <a:normAutofit/>
          </a:bodyPr>
          <a:p>
            <a:r>
              <a:rPr 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0</a:t>
            </a:r>
            <a:r>
              <a:rPr lang="es-MX" alt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3  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Conclusiones y Consultas</a:t>
            </a:r>
            <a:endParaRPr lang="es-MX" altLang="en-US" sz="2800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sp>
        <p:nvSpPr>
          <p:cNvPr id="11" name="Line 1"/>
          <p:cNvSpPr/>
          <p:nvPr>
            <p:custDataLst>
              <p:tags r:id="rId1"/>
            </p:custDataLst>
          </p:nvPr>
        </p:nvSpPr>
        <p:spPr>
          <a:xfrm flipV="1">
            <a:off x="695960" y="979805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1848485" y="2127885"/>
            <a:ext cx="8752205" cy="255333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just">
              <a:buFont typeface="Wingdings" panose="05000000000000000000" charset="0"/>
              <a:buChar char="q"/>
            </a:pPr>
            <a:r>
              <a:rPr lang="en-US" altLang="zh-CN" sz="2000">
                <a:latin typeface="Arial Narrow" panose="020B0606020202030204" charset="0"/>
                <a:cs typeface="Arial Narrow" panose="020B0606020202030204" charset="0"/>
              </a:rPr>
              <a:t>Los problemas actuales en los Planes de Continuidad del Negocio ponen en riesgo la estabilidad de las empresas.</a:t>
            </a:r>
            <a:endParaRPr lang="en-US" altLang="zh-CN" sz="2000">
              <a:latin typeface="Arial Narrow" panose="020B0606020202030204" charset="0"/>
              <a:cs typeface="Arial Narrow" panose="020B0606020202030204" charset="0"/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endParaRPr lang="en-US" altLang="zh-CN" sz="2000">
              <a:latin typeface="Arial Narrow" panose="020B0606020202030204" charset="0"/>
              <a:cs typeface="Arial Narrow" panose="020B0606020202030204" charset="0"/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altLang="zh-CN" sz="2000">
                <a:latin typeface="Arial Narrow" panose="020B0606020202030204" charset="0"/>
                <a:cs typeface="Arial Narrow" panose="020B0606020202030204" charset="0"/>
              </a:rPr>
              <a:t>El Sistema </a:t>
            </a:r>
            <a:r>
              <a:rPr lang="es-MX" altLang="en-US" sz="2000" b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d</a:t>
            </a:r>
            <a:r>
              <a:rPr lang="en-US" altLang="zh-CN" sz="2000" b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efcon-5</a:t>
            </a:r>
            <a:r>
              <a:rPr lang="en-US" altLang="zh-CN" sz="2000">
                <a:latin typeface="Arial Narrow" panose="020B0606020202030204" charset="0"/>
                <a:cs typeface="Arial Narrow" panose="020B0606020202030204" charset="0"/>
              </a:rPr>
              <a:t> proporciona soluciones efectivas mediante automatización, monitoreo en tiempo real y reportes inteligentes.</a:t>
            </a:r>
            <a:endParaRPr lang="en-US" altLang="zh-CN" sz="2000">
              <a:latin typeface="Arial Narrow" panose="020B0606020202030204" charset="0"/>
              <a:cs typeface="Arial Narrow" panose="020B0606020202030204" charset="0"/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endParaRPr lang="en-US" altLang="zh-CN" sz="2000">
              <a:latin typeface="Arial Narrow" panose="020B0606020202030204" charset="0"/>
              <a:cs typeface="Arial Narrow" panose="020B0606020202030204" charset="0"/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r>
              <a:rPr lang="en-US" altLang="zh-CN" sz="2000">
                <a:latin typeface="Arial Narrow" panose="020B0606020202030204" charset="0"/>
                <a:cs typeface="Arial Narrow" panose="020B0606020202030204" charset="0"/>
              </a:rPr>
              <a:t>Implementar esta tecnología mejora la resiliencia empresarial y la preparación ante crisis.</a:t>
            </a:r>
            <a:endParaRPr lang="en-US" altLang="zh-CN" sz="2000">
              <a:latin typeface="Arial Narrow" panose="020B0606020202030204" charset="0"/>
              <a:cs typeface="Arial Narrow" panose="020B0606020202030204" charset="0"/>
            </a:endParaRPr>
          </a:p>
          <a:p>
            <a:pPr marL="342900" indent="-342900" algn="just">
              <a:buFont typeface="Wingdings" panose="05000000000000000000" charset="0"/>
              <a:buChar char="q"/>
            </a:pPr>
            <a:endParaRPr lang="en-US" altLang="zh-CN" sz="2000"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2" name="Cuadro de texto 11"/>
          <p:cNvSpPr txBox="1"/>
          <p:nvPr/>
        </p:nvSpPr>
        <p:spPr>
          <a:xfrm>
            <a:off x="1735455" y="5321935"/>
            <a:ext cx="8752205" cy="70675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sz="2000" b="1">
                <a:latin typeface="Arial Narrow" panose="020B0606020202030204" charset="0"/>
                <a:cs typeface="Arial Narrow" panose="020B0606020202030204" charset="0"/>
              </a:rPr>
              <a:t>🚀 </a:t>
            </a:r>
            <a:r>
              <a:rPr lang="es-MX" altLang="zh-CN" sz="2000" b="1">
                <a:latin typeface="Arial Narrow" panose="020B0606020202030204" charset="0"/>
                <a:cs typeface="Arial Narrow" panose="020B0606020202030204" charset="0"/>
              </a:rPr>
              <a:t>  </a:t>
            </a:r>
            <a:r>
              <a:rPr lang="en-US" altLang="zh-CN" sz="2000" b="1">
                <a:latin typeface="Arial Narrow" panose="020B0606020202030204" charset="0"/>
                <a:cs typeface="Arial Narrow" panose="020B0606020202030204" charset="0"/>
              </a:rPr>
              <a:t>Próximos pasos: Evaluar la implementación del Sistema </a:t>
            </a:r>
            <a:r>
              <a:rPr lang="es-MX" altLang="en-US" sz="2000" b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d</a:t>
            </a:r>
            <a:r>
              <a:rPr lang="en-US" altLang="zh-CN" sz="2000" b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efcon-5</a:t>
            </a:r>
            <a:r>
              <a:rPr lang="en-US" altLang="zh-CN" sz="2000" b="1">
                <a:latin typeface="Arial Narrow" panose="020B0606020202030204" charset="0"/>
                <a:cs typeface="Arial Narrow" panose="020B0606020202030204" charset="0"/>
              </a:rPr>
              <a:t> en su organización para fortalecer su BCP.</a:t>
            </a:r>
            <a:endParaRPr lang="en-US" altLang="zh-CN" sz="2000" b="1"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4" name="Cuadro de texto 13"/>
          <p:cNvSpPr txBox="1"/>
          <p:nvPr/>
        </p:nvSpPr>
        <p:spPr>
          <a:xfrm>
            <a:off x="6602095" y="63461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s-MX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698365" y="2911475"/>
            <a:ext cx="2675255" cy="939165"/>
          </a:xfrm>
        </p:spPr>
        <p:txBody>
          <a:bodyPr>
            <a:normAutofit/>
          </a:bodyPr>
          <a:lstStyle/>
          <a:p>
            <a:r>
              <a:rPr lang="es-MX">
                <a:latin typeface="Arial Narrow" panose="020B0606020202030204" charset="0"/>
                <a:cs typeface="Arial Narrow" panose="020B0606020202030204" charset="0"/>
              </a:rPr>
              <a:t>Gracias !!</a:t>
            </a:r>
            <a:endParaRPr lang="es-MX">
              <a:solidFill>
                <a:srgbClr val="92D050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34340" y="6203315"/>
            <a:ext cx="2830195" cy="526415"/>
          </a:xfrm>
        </p:spPr>
        <p:txBody>
          <a:bodyPr>
            <a:normAutofit lnSpcReduction="10000"/>
          </a:bodyPr>
          <a:lstStyle/>
          <a:p>
            <a:r>
              <a:rPr lang="en-US">
                <a:latin typeface="Arial Narrow" panose="020B0606020202030204" charset="0"/>
                <a:cs typeface="Arial Narrow" panose="020B0606020202030204" charset="0"/>
              </a:rPr>
              <a:t>Marco A. Villalobos Michelson</a:t>
            </a:r>
            <a:endParaRPr lang="en-US">
              <a:latin typeface="Arial Narrow" panose="020B0606020202030204" charset="0"/>
              <a:cs typeface="Arial Narrow" panose="020B060602020203020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21665" y="755650"/>
            <a:ext cx="3260090" cy="5563870"/>
          </a:xfrm>
        </p:spPr>
        <p:txBody>
          <a:bodyPr/>
          <a:lstStyle/>
          <a:p>
            <a:r>
              <a:rPr lang="es-MX" altLang="en-US" sz="5400">
                <a:latin typeface="Arial Narrow" panose="020B0606020202030204" charset="0"/>
                <a:cs typeface="Arial Narrow" panose="020B0606020202030204" charset="0"/>
              </a:rPr>
              <a:t>Contenido</a:t>
            </a:r>
            <a:endParaRPr lang="es-MX" altLang="en-US" sz="5400"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2" name="序号"/>
          <p:cNvSpPr txBox="1"/>
          <p:nvPr>
            <p:custDataLst>
              <p:tags r:id="rId2"/>
            </p:custDataLst>
          </p:nvPr>
        </p:nvSpPr>
        <p:spPr>
          <a:xfrm>
            <a:off x="4340225" y="2322195"/>
            <a:ext cx="1101725" cy="10033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</a:rPr>
              <a:t>01</a:t>
            </a:r>
            <a:endParaRPr lang="en-US" sz="6000" b="1" dirty="0">
              <a:solidFill>
                <a:schemeClr val="accent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3" name="项标题"/>
          <p:cNvSpPr txBox="1"/>
          <p:nvPr>
            <p:custDataLst>
              <p:tags r:id="rId3"/>
            </p:custDataLst>
          </p:nvPr>
        </p:nvSpPr>
        <p:spPr>
          <a:xfrm>
            <a:off x="5765165" y="2317750"/>
            <a:ext cx="5189220" cy="10090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l">
              <a:lnSpc>
                <a:spcPct val="100000"/>
              </a:lnSpc>
            </a:pPr>
            <a:r>
              <a:rPr lang="es-MX" altLang="en-US" sz="2800" b="1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</a:rPr>
              <a:t>¿ Por que fallan los Planes de Continuidad del Negocio (BCP) ?</a:t>
            </a:r>
            <a:endParaRPr lang="es-MX" altLang="en-US" sz="2800" b="1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5" name="Line 1"/>
          <p:cNvSpPr/>
          <p:nvPr>
            <p:custDataLst>
              <p:tags r:id="rId4"/>
            </p:custDataLst>
          </p:nvPr>
        </p:nvSpPr>
        <p:spPr>
          <a:xfrm>
            <a:off x="4872355" y="4943475"/>
            <a:ext cx="6265545" cy="63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序号"/>
          <p:cNvSpPr txBox="1"/>
          <p:nvPr>
            <p:custDataLst>
              <p:tags r:id="rId5"/>
            </p:custDataLst>
          </p:nvPr>
        </p:nvSpPr>
        <p:spPr>
          <a:xfrm>
            <a:off x="4359275" y="3834765"/>
            <a:ext cx="1101725" cy="10033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</a:rPr>
              <a:t>0</a:t>
            </a:r>
            <a:r>
              <a:rPr lang="es-MX" altLang="en-US" sz="6000" b="1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</a:rPr>
              <a:t>2</a:t>
            </a:r>
            <a:endParaRPr lang="en-US" sz="6000" b="1" dirty="0">
              <a:solidFill>
                <a:schemeClr val="accent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0" name="项标题"/>
          <p:cNvSpPr txBox="1"/>
          <p:nvPr>
            <p:custDataLst>
              <p:tags r:id="rId6"/>
            </p:custDataLst>
          </p:nvPr>
        </p:nvSpPr>
        <p:spPr>
          <a:xfrm>
            <a:off x="5805805" y="3787140"/>
            <a:ext cx="5189220" cy="10090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l">
              <a:lnSpc>
                <a:spcPct val="100000"/>
              </a:lnSpc>
            </a:pPr>
            <a:r>
              <a:rPr lang="es-MX" altLang="en-US" sz="2800" b="1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</a:rPr>
              <a:t>Como </a:t>
            </a:r>
            <a:r>
              <a:rPr lang="es-MX" altLang="en-US" sz="2800" b="1" dirty="0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defcon-5</a:t>
            </a:r>
            <a:r>
              <a:rPr lang="es-MX" altLang="en-US" sz="2800" b="1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</a:rPr>
              <a:t> nos puede ayudar. </a:t>
            </a:r>
            <a:endParaRPr lang="es-MX" altLang="en-US" sz="2800" b="1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1" name="Line 1"/>
          <p:cNvSpPr/>
          <p:nvPr>
            <p:custDataLst>
              <p:tags r:id="rId7"/>
            </p:custDataLst>
          </p:nvPr>
        </p:nvSpPr>
        <p:spPr>
          <a:xfrm>
            <a:off x="4815840" y="3684905"/>
            <a:ext cx="6265545" cy="63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Line 1"/>
          <p:cNvSpPr/>
          <p:nvPr>
            <p:custDataLst>
              <p:tags r:id="rId8"/>
            </p:custDataLst>
          </p:nvPr>
        </p:nvSpPr>
        <p:spPr>
          <a:xfrm>
            <a:off x="4885055" y="6320155"/>
            <a:ext cx="6265545" cy="63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序号"/>
          <p:cNvSpPr txBox="1"/>
          <p:nvPr>
            <p:custDataLst>
              <p:tags r:id="rId9"/>
            </p:custDataLst>
          </p:nvPr>
        </p:nvSpPr>
        <p:spPr>
          <a:xfrm>
            <a:off x="4371975" y="5211445"/>
            <a:ext cx="1101725" cy="10033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r>
              <a:rPr lang="en-US" sz="6000" b="1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</a:rPr>
              <a:t>0</a:t>
            </a:r>
            <a:r>
              <a:rPr lang="es-MX" altLang="en-US" sz="6000" b="1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</a:rPr>
              <a:t>3</a:t>
            </a:r>
            <a:endParaRPr lang="en-US" sz="6000" b="1" dirty="0">
              <a:solidFill>
                <a:schemeClr val="accent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8" name="项标题"/>
          <p:cNvSpPr txBox="1"/>
          <p:nvPr>
            <p:custDataLst>
              <p:tags r:id="rId10"/>
            </p:custDataLst>
          </p:nvPr>
        </p:nvSpPr>
        <p:spPr>
          <a:xfrm>
            <a:off x="5818505" y="5163820"/>
            <a:ext cx="5189220" cy="10090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l">
              <a:lnSpc>
                <a:spcPct val="100000"/>
              </a:lnSpc>
            </a:pPr>
            <a:r>
              <a:rPr lang="es-MX" altLang="en-US" sz="2800" b="1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</a:rPr>
              <a:t>Conclusiones y Consultas</a:t>
            </a:r>
            <a:endParaRPr lang="es-MX" altLang="en-US" sz="2800" b="1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960" y="268560"/>
            <a:ext cx="10800000" cy="720000"/>
          </a:xfrm>
        </p:spPr>
        <p:txBody>
          <a:bodyPr/>
          <a:p>
            <a:r>
              <a:rPr 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01</a:t>
            </a:r>
            <a:r>
              <a:rPr lang="es-MX" alt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  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¿ Por que fallan los Planes de Continuidad del Negocio (BCP) ?</a:t>
            </a:r>
            <a:endParaRPr lang="es-MX" altLang="en-US" sz="2800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sp>
        <p:nvSpPr>
          <p:cNvPr id="4" name="序号"/>
          <p:cNvSpPr txBox="1"/>
          <p:nvPr>
            <p:custDataLst>
              <p:tags r:id="rId1"/>
            </p:custDataLst>
          </p:nvPr>
        </p:nvSpPr>
        <p:spPr>
          <a:xfrm>
            <a:off x="2508250" y="2099945"/>
            <a:ext cx="1180465" cy="10033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endParaRPr lang="en-US" sz="6000" b="1" dirty="0">
              <a:solidFill>
                <a:schemeClr val="accent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5" name="项标题"/>
          <p:cNvSpPr txBox="1"/>
          <p:nvPr>
            <p:custDataLst>
              <p:tags r:id="rId2"/>
            </p:custDataLst>
          </p:nvPr>
        </p:nvSpPr>
        <p:spPr>
          <a:xfrm>
            <a:off x="3933190" y="2095500"/>
            <a:ext cx="5562600" cy="10090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l">
              <a:lnSpc>
                <a:spcPct val="100000"/>
              </a:lnSpc>
            </a:pPr>
            <a:endParaRPr lang="es-MX" altLang="en-US" sz="2800" b="1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1" name="Line 1"/>
          <p:cNvSpPr/>
          <p:nvPr>
            <p:custDataLst>
              <p:tags r:id="rId3"/>
            </p:custDataLst>
          </p:nvPr>
        </p:nvSpPr>
        <p:spPr>
          <a:xfrm flipV="1">
            <a:off x="695960" y="979805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0" name="Grupo 9"/>
          <p:cNvGrpSpPr/>
          <p:nvPr/>
        </p:nvGrpSpPr>
        <p:grpSpPr>
          <a:xfrm>
            <a:off x="654685" y="988695"/>
            <a:ext cx="7855585" cy="1303020"/>
            <a:chOff x="1031" y="1557"/>
            <a:chExt cx="12371" cy="2052"/>
          </a:xfrm>
        </p:grpSpPr>
        <p:sp>
          <p:nvSpPr>
            <p:cNvPr id="7" name="Cuadro de texto 6"/>
            <p:cNvSpPr txBox="1"/>
            <p:nvPr/>
          </p:nvSpPr>
          <p:spPr>
            <a:xfrm>
              <a:off x="1610" y="2302"/>
              <a:ext cx="11326" cy="13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/>
              <a:r>
                <a:rPr lang="zh-CN" alt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📊 </a:t>
              </a:r>
              <a:r>
                <a:rPr lang="es-MX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Dato real:</a:t>
              </a:r>
              <a:r>
                <a:rPr lang="en-US" altLang="zh-CN" sz="1600">
                  <a:latin typeface="Arial" panose="020B0604020202020204" pitchFamily="34" charset="0"/>
                  <a:cs typeface="Arial" panose="020B0604020202020204" pitchFamily="34" charset="0"/>
                </a:rPr>
                <a:t> Un estudio de Continuity Central (2022) revela que el </a:t>
              </a:r>
              <a:r>
                <a:rPr lang="en-US" altLang="zh-CN" sz="1600" b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43%</a:t>
              </a:r>
              <a:r>
                <a:rPr lang="en-US" altLang="zh-CN" sz="1600">
                  <a:latin typeface="Arial" panose="020B0604020202020204" pitchFamily="34" charset="0"/>
                  <a:cs typeface="Arial" panose="020B0604020202020204" pitchFamily="34" charset="0"/>
                </a:rPr>
                <a:t> de las empresas no actualizan su BCP tras cambios organizativos significativos, lo que provoca fallas en más del </a:t>
              </a:r>
              <a:r>
                <a:rPr lang="en-US" altLang="zh-CN" sz="1600" b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60%</a:t>
              </a:r>
              <a:r>
                <a:rPr lang="en-US" altLang="zh-CN" sz="1600">
                  <a:latin typeface="Arial" panose="020B0604020202020204" pitchFamily="34" charset="0"/>
                  <a:cs typeface="Arial" panose="020B0604020202020204" pitchFamily="34" charset="0"/>
                </a:rPr>
                <a:t> de los casos.</a:t>
              </a:r>
              <a:endParaRPr lang="en-US" altLang="zh-CN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" name="Grupo 2"/>
            <p:cNvGrpSpPr/>
            <p:nvPr/>
          </p:nvGrpSpPr>
          <p:grpSpPr>
            <a:xfrm>
              <a:off x="1031" y="1557"/>
              <a:ext cx="12371" cy="658"/>
              <a:chOff x="1031" y="1557"/>
              <a:chExt cx="12371" cy="658"/>
            </a:xfrm>
          </p:grpSpPr>
          <p:sp>
            <p:nvSpPr>
              <p:cNvPr id="6" name="Cuadro de texto 5"/>
              <p:cNvSpPr txBox="1"/>
              <p:nvPr/>
            </p:nvSpPr>
            <p:spPr>
              <a:xfrm>
                <a:off x="1636" y="1557"/>
                <a:ext cx="11766" cy="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zh-CN" sz="2000" b="1">
                    <a:latin typeface="Arial Narrow" panose="020B0606020202030204" charset="0"/>
                    <a:cs typeface="Arial Narrow" panose="020B0606020202030204" charset="0"/>
                  </a:rPr>
                  <a:t>Falta de Actualización y Mantenimiento</a:t>
                </a:r>
                <a:endParaRPr lang="en-US" altLang="zh-CN" sz="2000" b="1"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8" name="Cuadro de texto 7"/>
              <p:cNvSpPr txBox="1"/>
              <p:nvPr/>
            </p:nvSpPr>
            <p:spPr>
              <a:xfrm>
                <a:off x="1031" y="1587"/>
                <a:ext cx="1169" cy="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s-MX" altLang="en-US" sz="2000" b="1">
                    <a:solidFill>
                      <a:srgbClr val="FF0000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1.</a:t>
                </a:r>
                <a:endParaRPr lang="es-MX" altLang="en-US" sz="2000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</p:grpSp>
      </p:grpSp>
      <p:sp>
        <p:nvSpPr>
          <p:cNvPr id="9" name="Cuadro de texto 8"/>
          <p:cNvSpPr txBox="1"/>
          <p:nvPr/>
        </p:nvSpPr>
        <p:spPr>
          <a:xfrm>
            <a:off x="993775" y="2423160"/>
            <a:ext cx="7220585" cy="116840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buClrTx/>
              <a:buSzTx/>
              <a:buFontTx/>
            </a:pP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✔</a:t>
            </a:r>
            <a:r>
              <a:rPr lang="en-US" altLang="es-MX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altLang="es-MX" sz="14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Una Bolsa de Comercio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migro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su plataforma de negociaci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 electr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nica a un nuevo proveedor tecnol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gico, pero su BCP no reflej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este cambio. Durante una falla del sistema, los operadores no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disponían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de 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instrucciones claras sobre los protocolos de respaldo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/recuperación de la data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, causando interrupciones en las transacciones y afectando la liquidez del mercado.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序号"/>
          <p:cNvSpPr txBox="1"/>
          <p:nvPr>
            <p:custDataLst>
              <p:tags r:id="rId4"/>
            </p:custDataLst>
          </p:nvPr>
        </p:nvSpPr>
        <p:spPr>
          <a:xfrm>
            <a:off x="5820410" y="5073015"/>
            <a:ext cx="1180465" cy="10033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endParaRPr lang="en-US" sz="6000" b="1" dirty="0">
              <a:solidFill>
                <a:schemeClr val="accent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9" name="项标题"/>
          <p:cNvSpPr txBox="1"/>
          <p:nvPr>
            <p:custDataLst>
              <p:tags r:id="rId5"/>
            </p:custDataLst>
          </p:nvPr>
        </p:nvSpPr>
        <p:spPr>
          <a:xfrm>
            <a:off x="3983990" y="5068570"/>
            <a:ext cx="5562600" cy="10090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l">
              <a:lnSpc>
                <a:spcPct val="100000"/>
              </a:lnSpc>
            </a:pPr>
            <a:endParaRPr lang="es-MX" altLang="en-US" sz="2800" b="1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4434205" y="3936365"/>
            <a:ext cx="7470140" cy="1283335"/>
            <a:chOff x="6983" y="6199"/>
            <a:chExt cx="11764" cy="2021"/>
          </a:xfrm>
        </p:grpSpPr>
        <p:sp>
          <p:nvSpPr>
            <p:cNvPr id="21" name="Cuadro de texto 20"/>
            <p:cNvSpPr txBox="1"/>
            <p:nvPr/>
          </p:nvSpPr>
          <p:spPr>
            <a:xfrm>
              <a:off x="7594" y="6914"/>
              <a:ext cx="10911" cy="13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/>
              <a:r>
                <a:rPr lang="zh-CN" altLang="en-US" sz="1600" b="1">
                  <a:latin typeface="Arial" panose="020B0604020202020204" pitchFamily="34" charset="0"/>
                  <a:cs typeface="Arial" panose="020B0604020202020204" pitchFamily="34" charset="0"/>
                </a:rPr>
                <a:t>📊 </a:t>
              </a:r>
              <a:r>
                <a:rPr lang="es-MX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600" b="1">
                  <a:latin typeface="Arial" panose="020B0604020202020204" pitchFamily="34" charset="0"/>
                  <a:cs typeface="Arial" panose="020B0604020202020204" pitchFamily="34" charset="0"/>
                </a:rPr>
                <a:t>Dato real:</a:t>
              </a:r>
              <a:r>
                <a:rPr lang="en-US" altLang="zh-CN" sz="16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Seg</a:t>
              </a:r>
              <a:r>
                <a:rPr lang="en-US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ú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n BC Management (2023), el </a:t>
              </a:r>
              <a:r>
                <a:rPr lang="en-US" altLang="zh-CN" sz="1600" b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56%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 de las empresas que fallaron en la recuperaci</a:t>
              </a:r>
              <a:r>
                <a:rPr lang="en-US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ó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n de un desastre no realizaron simulacros en los </a:t>
              </a:r>
              <a:r>
                <a:rPr lang="en-US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ú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ltimos </a:t>
              </a:r>
              <a:r>
                <a:rPr lang="en-US" altLang="es-MX" sz="1600" b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12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 meses.</a:t>
              </a:r>
              <a:endParaRPr lang="en-US" altLang="es-MX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6983" y="6199"/>
              <a:ext cx="11765" cy="658"/>
              <a:chOff x="6983" y="6199"/>
              <a:chExt cx="11765" cy="658"/>
            </a:xfrm>
          </p:grpSpPr>
          <p:sp>
            <p:nvSpPr>
              <p:cNvPr id="20" name="Cuadro de texto 19"/>
              <p:cNvSpPr txBox="1"/>
              <p:nvPr/>
            </p:nvSpPr>
            <p:spPr>
              <a:xfrm>
                <a:off x="7684" y="6199"/>
                <a:ext cx="11064" cy="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es-MX" sz="2000" b="1">
                    <a:latin typeface="Arial Narrow" panose="020B0606020202030204" charset="0"/>
                    <a:cs typeface="Arial Narrow" panose="020B0606020202030204" charset="0"/>
                  </a:rPr>
                  <a:t>Falta de Pruebas y Simulacros Regulares</a:t>
                </a:r>
                <a:endParaRPr lang="en-US" altLang="es-MX" sz="2000" b="1"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22" name="Cuadro de texto 21"/>
              <p:cNvSpPr txBox="1"/>
              <p:nvPr/>
            </p:nvSpPr>
            <p:spPr>
              <a:xfrm>
                <a:off x="6983" y="6229"/>
                <a:ext cx="1169" cy="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s-MX" altLang="en-US" sz="2000" b="1">
                    <a:solidFill>
                      <a:srgbClr val="FF0000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2.</a:t>
                </a:r>
                <a:endParaRPr lang="es-MX" altLang="en-US" sz="2000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</p:grpSp>
      </p:grpSp>
      <p:sp>
        <p:nvSpPr>
          <p:cNvPr id="23" name="Cuadro de texto 22"/>
          <p:cNvSpPr txBox="1"/>
          <p:nvPr/>
        </p:nvSpPr>
        <p:spPr>
          <a:xfrm>
            <a:off x="4793615" y="5311140"/>
            <a:ext cx="6957060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buClrTx/>
              <a:buSzTx/>
              <a:buFontTx/>
            </a:pPr>
            <a:r>
              <a:rPr lang="en-US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✔</a:t>
            </a:r>
            <a:r>
              <a:rPr lang="en-US" altLang="es-MX" sz="1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altLang="en-US" sz="1400" b="1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altLang="es-MX" sz="14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Un banco ejecut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un simulacro manualmente y detect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que su equipo de TI tarda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ba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45 minutos en responder a un ataque cibern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tico, cuando el est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ndar recomendado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(RTO)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es 15 minutos. La falta de pruebas previas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retraso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su capacidad de respuesta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y expuso a la inefectividad del BCP ante un incidente real. 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"/>
          <p:cNvSpPr/>
          <p:nvPr>
            <p:custDataLst>
              <p:tags r:id="rId6"/>
            </p:custDataLst>
          </p:nvPr>
        </p:nvSpPr>
        <p:spPr>
          <a:xfrm flipV="1">
            <a:off x="737235" y="3733165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6" name="Imagen 25"/>
          <p:cNvPicPr/>
          <p:nvPr/>
        </p:nvPicPr>
        <p:blipFill>
          <a:blip r:embed="rId7"/>
          <a:stretch>
            <a:fillRect/>
          </a:stretch>
        </p:blipFill>
        <p:spPr>
          <a:xfrm>
            <a:off x="778510" y="3964305"/>
            <a:ext cx="3537585" cy="2577465"/>
          </a:xfrm>
          <a:prstGeom prst="rect">
            <a:avLst/>
          </a:prstGeom>
        </p:spPr>
      </p:pic>
      <p:pic>
        <p:nvPicPr>
          <p:cNvPr id="27" name="Imagen 26"/>
          <p:cNvPicPr/>
          <p:nvPr/>
        </p:nvPicPr>
        <p:blipFill>
          <a:blip r:embed="rId8"/>
          <a:stretch>
            <a:fillRect/>
          </a:stretch>
        </p:blipFill>
        <p:spPr>
          <a:xfrm>
            <a:off x="8437880" y="1257935"/>
            <a:ext cx="3058795" cy="229806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960" y="268560"/>
            <a:ext cx="10800000" cy="720000"/>
          </a:xfrm>
        </p:spPr>
        <p:txBody>
          <a:bodyPr/>
          <a:p>
            <a:r>
              <a:rPr 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01</a:t>
            </a:r>
            <a:r>
              <a:rPr lang="es-MX" alt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  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¿ Por que fallan los Planes de Continuidad del Negocio (BCP) ?</a:t>
            </a:r>
            <a:endParaRPr lang="es-MX" altLang="en-US" sz="2800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sp>
        <p:nvSpPr>
          <p:cNvPr id="4" name="序号"/>
          <p:cNvSpPr txBox="1"/>
          <p:nvPr>
            <p:custDataLst>
              <p:tags r:id="rId1"/>
            </p:custDataLst>
          </p:nvPr>
        </p:nvSpPr>
        <p:spPr>
          <a:xfrm>
            <a:off x="2508250" y="2099945"/>
            <a:ext cx="1180465" cy="10033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endParaRPr lang="en-US" sz="6000" b="1" dirty="0">
              <a:solidFill>
                <a:schemeClr val="accent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5" name="项标题"/>
          <p:cNvSpPr txBox="1"/>
          <p:nvPr>
            <p:custDataLst>
              <p:tags r:id="rId2"/>
            </p:custDataLst>
          </p:nvPr>
        </p:nvSpPr>
        <p:spPr>
          <a:xfrm>
            <a:off x="3933190" y="2095500"/>
            <a:ext cx="5562600" cy="10090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l">
              <a:lnSpc>
                <a:spcPct val="100000"/>
              </a:lnSpc>
            </a:pPr>
            <a:endParaRPr lang="es-MX" altLang="en-US" sz="2800" b="1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1" name="Line 1"/>
          <p:cNvSpPr/>
          <p:nvPr>
            <p:custDataLst>
              <p:tags r:id="rId3"/>
            </p:custDataLst>
          </p:nvPr>
        </p:nvSpPr>
        <p:spPr>
          <a:xfrm flipV="1">
            <a:off x="695960" y="979805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" name="Grupo 12"/>
          <p:cNvGrpSpPr/>
          <p:nvPr/>
        </p:nvGrpSpPr>
        <p:grpSpPr>
          <a:xfrm>
            <a:off x="654685" y="1024255"/>
            <a:ext cx="7854950" cy="1266825"/>
            <a:chOff x="1031" y="1613"/>
            <a:chExt cx="12370" cy="1995"/>
          </a:xfrm>
        </p:grpSpPr>
        <p:sp>
          <p:nvSpPr>
            <p:cNvPr id="7" name="Cuadro de texto 6"/>
            <p:cNvSpPr txBox="1"/>
            <p:nvPr/>
          </p:nvSpPr>
          <p:spPr>
            <a:xfrm>
              <a:off x="1610" y="2302"/>
              <a:ext cx="11326" cy="13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/>
              <a:r>
                <a:rPr lang="zh-CN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📊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 Dato real: Un informe de Gartner (2023) indica que el </a:t>
              </a:r>
              <a:r>
                <a:rPr lang="en-US" altLang="es-MX" sz="1600" b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68%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 de las interrupciones en grandes corporaciones se deben a fallas en proveedores externos.</a:t>
              </a:r>
              <a:endParaRPr lang="en-US" altLang="es-MX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2" name="Grupo 11"/>
            <p:cNvGrpSpPr/>
            <p:nvPr/>
          </p:nvGrpSpPr>
          <p:grpSpPr>
            <a:xfrm>
              <a:off x="1031" y="1613"/>
              <a:ext cx="12371" cy="658"/>
              <a:chOff x="1031" y="1613"/>
              <a:chExt cx="12371" cy="658"/>
            </a:xfrm>
          </p:grpSpPr>
          <p:sp>
            <p:nvSpPr>
              <p:cNvPr id="6" name="Cuadro de texto 5"/>
              <p:cNvSpPr txBox="1"/>
              <p:nvPr/>
            </p:nvSpPr>
            <p:spPr>
              <a:xfrm>
                <a:off x="1636" y="1613"/>
                <a:ext cx="11766" cy="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n-US" altLang="es-MX" sz="2000" b="1">
                    <a:latin typeface="Arial Narrow" panose="020B0606020202030204" charset="0"/>
                    <a:cs typeface="Arial Narrow" panose="020B0606020202030204" charset="0"/>
                  </a:rPr>
                  <a:t>Dependencia Excesiva en Proveedores o Tecnolog</a:t>
                </a:r>
                <a:r>
                  <a:rPr lang="en-US" altLang="en-US" sz="2000" b="1">
                    <a:latin typeface="Arial Narrow" panose="020B0606020202030204" charset="0"/>
                    <a:cs typeface="Arial Narrow" panose="020B0606020202030204" charset="0"/>
                  </a:rPr>
                  <a:t>í</a:t>
                </a:r>
                <a:r>
                  <a:rPr lang="en-US" altLang="es-MX" sz="2000" b="1">
                    <a:latin typeface="Arial Narrow" panose="020B0606020202030204" charset="0"/>
                    <a:cs typeface="Arial Narrow" panose="020B0606020202030204" charset="0"/>
                  </a:rPr>
                  <a:t>a</a:t>
                </a:r>
                <a:endParaRPr lang="en-US" altLang="es-MX" sz="2000" b="1"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8" name="Cuadro de texto 7"/>
              <p:cNvSpPr txBox="1"/>
              <p:nvPr/>
            </p:nvSpPr>
            <p:spPr>
              <a:xfrm>
                <a:off x="1031" y="1643"/>
                <a:ext cx="1169" cy="6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s-MX" altLang="en-US" sz="2000" b="1">
                    <a:solidFill>
                      <a:srgbClr val="FF0000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3.</a:t>
                </a:r>
                <a:endParaRPr lang="es-MX" altLang="en-US" sz="2000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</p:grpSp>
      </p:grpSp>
      <p:sp>
        <p:nvSpPr>
          <p:cNvPr id="9" name="Cuadro de texto 8"/>
          <p:cNvSpPr txBox="1"/>
          <p:nvPr/>
        </p:nvSpPr>
        <p:spPr>
          <a:xfrm>
            <a:off x="993775" y="2423160"/>
            <a:ext cx="7220585" cy="116840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buClrTx/>
              <a:buSzTx/>
              <a:buFontTx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✔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: Una empresa de telecomunicaciones dependía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de un 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ú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nico proveedor de centros de datos. El proveedor sufrió una ca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da y la empresa qued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inoperativa por varias horas, sin alternativas r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pidas de migraci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  <a:buSzTx/>
              <a:buFontTx/>
            </a:pP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  <a:buSzTx/>
              <a:buFontTx/>
            </a:pP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序号"/>
          <p:cNvSpPr txBox="1"/>
          <p:nvPr>
            <p:custDataLst>
              <p:tags r:id="rId4"/>
            </p:custDataLst>
          </p:nvPr>
        </p:nvSpPr>
        <p:spPr>
          <a:xfrm>
            <a:off x="5820410" y="5073015"/>
            <a:ext cx="1180465" cy="10033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endParaRPr lang="en-US" sz="6000" b="1" dirty="0">
              <a:solidFill>
                <a:schemeClr val="accent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9" name="项标题"/>
          <p:cNvSpPr txBox="1"/>
          <p:nvPr>
            <p:custDataLst>
              <p:tags r:id="rId5"/>
            </p:custDataLst>
          </p:nvPr>
        </p:nvSpPr>
        <p:spPr>
          <a:xfrm>
            <a:off x="3983990" y="5068570"/>
            <a:ext cx="5562600" cy="10090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l">
              <a:lnSpc>
                <a:spcPct val="100000"/>
              </a:lnSpc>
            </a:pPr>
            <a:endParaRPr lang="es-MX" altLang="en-US" sz="2800" b="1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4434205" y="3936365"/>
            <a:ext cx="7470775" cy="1283335"/>
            <a:chOff x="6983" y="6199"/>
            <a:chExt cx="11765" cy="2021"/>
          </a:xfrm>
        </p:grpSpPr>
        <p:sp>
          <p:nvSpPr>
            <p:cNvPr id="20" name="Cuadro de texto 19"/>
            <p:cNvSpPr txBox="1"/>
            <p:nvPr/>
          </p:nvSpPr>
          <p:spPr>
            <a:xfrm>
              <a:off x="7684" y="6199"/>
              <a:ext cx="11064" cy="6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MX" sz="2000" b="1">
                  <a:latin typeface="Arial Narrow" panose="020B0606020202030204" charset="0"/>
                  <a:cs typeface="Arial Narrow" panose="020B0606020202030204" charset="0"/>
                </a:rPr>
                <a:t>Falta de Alineaci</a:t>
              </a:r>
              <a:r>
                <a:rPr lang="en-US" altLang="en-US" sz="2000" b="1">
                  <a:latin typeface="Arial Narrow" panose="020B0606020202030204" charset="0"/>
                  <a:cs typeface="Arial Narrow" panose="020B0606020202030204" charset="0"/>
                </a:rPr>
                <a:t>ó</a:t>
              </a:r>
              <a:r>
                <a:rPr lang="en-US" altLang="es-MX" sz="2000" b="1">
                  <a:latin typeface="Arial Narrow" panose="020B0606020202030204" charset="0"/>
                  <a:cs typeface="Arial Narrow" panose="020B0606020202030204" charset="0"/>
                </a:rPr>
                <a:t>n con los Objetivos del Negocio</a:t>
              </a:r>
              <a:endParaRPr lang="en-US" altLang="es-MX" sz="2000" b="1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21" name="Cuadro de texto 20"/>
            <p:cNvSpPr txBox="1"/>
            <p:nvPr/>
          </p:nvSpPr>
          <p:spPr>
            <a:xfrm>
              <a:off x="7594" y="6914"/>
              <a:ext cx="10911" cy="13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/>
              <a:r>
                <a:rPr lang="zh-CN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📊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 Dato real: Un estudio de Forrester (2022) revela que el </a:t>
              </a:r>
              <a:r>
                <a:rPr lang="en-US" altLang="es-MX" sz="1600" b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47%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 de los ejecutivos considera que su BCP no est</a:t>
              </a:r>
              <a:r>
                <a:rPr lang="en-US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á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 alineado con las prioridades del negocio, lo que genera planes inefectivos.</a:t>
              </a:r>
              <a:endParaRPr lang="en-US" altLang="es-MX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Cuadro de texto 21"/>
            <p:cNvSpPr txBox="1"/>
            <p:nvPr/>
          </p:nvSpPr>
          <p:spPr>
            <a:xfrm>
              <a:off x="6983" y="6229"/>
              <a:ext cx="1169" cy="6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sz="2000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rPr>
                <a:t>4.</a:t>
              </a:r>
              <a:endParaRPr lang="es-MX" altLang="en-US" sz="2000" b="1">
                <a:solidFill>
                  <a:srgbClr val="FF0000"/>
                </a:solidFill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  <p:sp>
        <p:nvSpPr>
          <p:cNvPr id="23" name="Cuadro de texto 22"/>
          <p:cNvSpPr txBox="1"/>
          <p:nvPr/>
        </p:nvSpPr>
        <p:spPr>
          <a:xfrm>
            <a:off x="4793615" y="5311140"/>
            <a:ext cx="6957060" cy="73723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buClrTx/>
              <a:buSzTx/>
              <a:buFontTx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✔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: Una fintech perdio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millones en ingresos diarios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una interrupci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n,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debido que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su BCP no incluía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un plan para restaurar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determinados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servicios digitales r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pidamente. Como resultado, la recuperaci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fue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lenta y costosa.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"/>
          <p:cNvSpPr/>
          <p:nvPr>
            <p:custDataLst>
              <p:tags r:id="rId6"/>
            </p:custDataLst>
          </p:nvPr>
        </p:nvSpPr>
        <p:spPr>
          <a:xfrm flipV="1">
            <a:off x="737235" y="3625850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Imagen 2"/>
          <p:cNvPicPr/>
          <p:nvPr/>
        </p:nvPicPr>
        <p:blipFill>
          <a:blip r:embed="rId7"/>
          <a:stretch>
            <a:fillRect/>
          </a:stretch>
        </p:blipFill>
        <p:spPr>
          <a:xfrm>
            <a:off x="8339455" y="1191895"/>
            <a:ext cx="3156585" cy="2236470"/>
          </a:xfrm>
          <a:prstGeom prst="rect">
            <a:avLst/>
          </a:prstGeom>
        </p:spPr>
      </p:pic>
      <p:pic>
        <p:nvPicPr>
          <p:cNvPr id="10" name="Imagen 9"/>
          <p:cNvPicPr/>
          <p:nvPr/>
        </p:nvPicPr>
        <p:blipFill>
          <a:blip r:embed="rId8"/>
          <a:stretch>
            <a:fillRect/>
          </a:stretch>
        </p:blipFill>
        <p:spPr>
          <a:xfrm>
            <a:off x="798195" y="3936365"/>
            <a:ext cx="3359785" cy="22752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3" grpId="0"/>
      <p:bldP spid="2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960" y="268560"/>
            <a:ext cx="10800000" cy="720000"/>
          </a:xfrm>
        </p:spPr>
        <p:txBody>
          <a:bodyPr/>
          <a:p>
            <a:r>
              <a:rPr 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01</a:t>
            </a:r>
            <a:r>
              <a:rPr lang="es-MX" alt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  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¿ Por que fallan los Planes de Continuidad del Negocio (BCP) ?</a:t>
            </a:r>
            <a:endParaRPr lang="es-MX" altLang="en-US" sz="2800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sp>
        <p:nvSpPr>
          <p:cNvPr id="4" name="序号"/>
          <p:cNvSpPr txBox="1"/>
          <p:nvPr>
            <p:custDataLst>
              <p:tags r:id="rId1"/>
            </p:custDataLst>
          </p:nvPr>
        </p:nvSpPr>
        <p:spPr>
          <a:xfrm>
            <a:off x="2508250" y="2099945"/>
            <a:ext cx="1180465" cy="10033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endParaRPr lang="en-US" sz="6000" b="1" dirty="0">
              <a:solidFill>
                <a:schemeClr val="accent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5" name="项标题"/>
          <p:cNvSpPr txBox="1"/>
          <p:nvPr>
            <p:custDataLst>
              <p:tags r:id="rId2"/>
            </p:custDataLst>
          </p:nvPr>
        </p:nvSpPr>
        <p:spPr>
          <a:xfrm>
            <a:off x="3933190" y="2095500"/>
            <a:ext cx="5562600" cy="10090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l">
              <a:lnSpc>
                <a:spcPct val="100000"/>
              </a:lnSpc>
            </a:pPr>
            <a:endParaRPr lang="es-MX" altLang="en-US" sz="2800" b="1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1" name="Line 1"/>
          <p:cNvSpPr/>
          <p:nvPr>
            <p:custDataLst>
              <p:tags r:id="rId3"/>
            </p:custDataLst>
          </p:nvPr>
        </p:nvSpPr>
        <p:spPr>
          <a:xfrm flipV="1">
            <a:off x="695960" y="979805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4" name="Grupo 13"/>
          <p:cNvGrpSpPr/>
          <p:nvPr/>
        </p:nvGrpSpPr>
        <p:grpSpPr>
          <a:xfrm>
            <a:off x="654685" y="1024255"/>
            <a:ext cx="7855585" cy="1513840"/>
            <a:chOff x="1031" y="1613"/>
            <a:chExt cx="12371" cy="2384"/>
          </a:xfrm>
        </p:grpSpPr>
        <p:sp>
          <p:nvSpPr>
            <p:cNvPr id="6" name="Cuadro de texto 5"/>
            <p:cNvSpPr txBox="1"/>
            <p:nvPr/>
          </p:nvSpPr>
          <p:spPr>
            <a:xfrm>
              <a:off x="1636" y="1613"/>
              <a:ext cx="11766" cy="6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MX" sz="2000" b="1">
                  <a:latin typeface="Arial Narrow" panose="020B0606020202030204" charset="0"/>
                  <a:cs typeface="Arial Narrow" panose="020B0606020202030204" charset="0"/>
                </a:rPr>
                <a:t>Falta de Apoyo de la Alta Direcci</a:t>
              </a:r>
              <a:r>
                <a:rPr lang="en-US" altLang="en-US" sz="2000" b="1">
                  <a:latin typeface="Arial Narrow" panose="020B0606020202030204" charset="0"/>
                  <a:cs typeface="Arial Narrow" panose="020B0606020202030204" charset="0"/>
                </a:rPr>
                <a:t>ó</a:t>
              </a:r>
              <a:r>
                <a:rPr lang="en-US" altLang="es-MX" sz="2000" b="1">
                  <a:latin typeface="Arial Narrow" panose="020B0606020202030204" charset="0"/>
                  <a:cs typeface="Arial Narrow" panose="020B0606020202030204" charset="0"/>
                </a:rPr>
                <a:t>n</a:t>
              </a:r>
              <a:endParaRPr lang="en-US" altLang="es-MX" sz="2000" b="1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7" name="Cuadro de texto 6"/>
            <p:cNvSpPr txBox="1"/>
            <p:nvPr/>
          </p:nvSpPr>
          <p:spPr>
            <a:xfrm>
              <a:off x="1610" y="2302"/>
              <a:ext cx="11326" cy="16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/>
              <a:r>
                <a:rPr lang="zh-CN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📊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MX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Dato real: Un informe de Business Continuity Institute (BCI, 2023) indica que el </a:t>
              </a:r>
              <a:r>
                <a:rPr lang="en-US" altLang="es-MX" sz="1600" b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54%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 de las organizaciones identifican la falta de compromiso de la alta direcci</a:t>
              </a:r>
              <a:r>
                <a:rPr lang="en-US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ó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n como el principal obst</a:t>
              </a:r>
              <a:r>
                <a:rPr lang="en-US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á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culo para la complementación efectiva del BCP.</a:t>
              </a:r>
              <a:endParaRPr lang="en-US" altLang="es-MX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Cuadro de texto 7"/>
            <p:cNvSpPr txBox="1"/>
            <p:nvPr/>
          </p:nvSpPr>
          <p:spPr>
            <a:xfrm>
              <a:off x="1031" y="1643"/>
              <a:ext cx="1169" cy="6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sz="2000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rPr>
                <a:t>5.</a:t>
              </a:r>
              <a:endParaRPr lang="es-MX" altLang="en-US" sz="2000" b="1">
                <a:solidFill>
                  <a:srgbClr val="FF0000"/>
                </a:solidFill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  <p:sp>
        <p:nvSpPr>
          <p:cNvPr id="9" name="Cuadro de texto 8"/>
          <p:cNvSpPr txBox="1"/>
          <p:nvPr/>
        </p:nvSpPr>
        <p:spPr>
          <a:xfrm>
            <a:off x="993775" y="2574290"/>
            <a:ext cx="7220585" cy="94297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buClrTx/>
              <a:buSzTx/>
              <a:buFontTx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✔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: Una empresa manufacturera sufrió un incendio en su planta. El BCP no estaba financiado ni actualizado, lo que provoc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una reacci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 tard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a y p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rdidas millonarias. La direcci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 no hab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a priorizado su complementación.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  <a:buSzTx/>
              <a:buFontTx/>
            </a:pP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  <a:buSzTx/>
              <a:buFontTx/>
            </a:pP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序号"/>
          <p:cNvSpPr txBox="1"/>
          <p:nvPr>
            <p:custDataLst>
              <p:tags r:id="rId4"/>
            </p:custDataLst>
          </p:nvPr>
        </p:nvSpPr>
        <p:spPr>
          <a:xfrm>
            <a:off x="5820410" y="5073015"/>
            <a:ext cx="1180465" cy="10033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endParaRPr lang="en-US" sz="6000" b="1" dirty="0">
              <a:solidFill>
                <a:schemeClr val="accent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9" name="项标题"/>
          <p:cNvSpPr txBox="1"/>
          <p:nvPr>
            <p:custDataLst>
              <p:tags r:id="rId5"/>
            </p:custDataLst>
          </p:nvPr>
        </p:nvSpPr>
        <p:spPr>
          <a:xfrm>
            <a:off x="3983990" y="5068570"/>
            <a:ext cx="5562600" cy="10090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l">
              <a:lnSpc>
                <a:spcPct val="100000"/>
              </a:lnSpc>
            </a:pPr>
            <a:endParaRPr lang="es-MX" altLang="en-US" sz="2800" b="1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grpSp>
        <p:nvGrpSpPr>
          <p:cNvPr id="15" name="Grupo 14"/>
          <p:cNvGrpSpPr/>
          <p:nvPr/>
        </p:nvGrpSpPr>
        <p:grpSpPr>
          <a:xfrm>
            <a:off x="4453255" y="3631565"/>
            <a:ext cx="7470775" cy="1588770"/>
            <a:chOff x="7013" y="5719"/>
            <a:chExt cx="11765" cy="2502"/>
          </a:xfrm>
        </p:grpSpPr>
        <p:sp>
          <p:nvSpPr>
            <p:cNvPr id="20" name="Cuadro de texto 19"/>
            <p:cNvSpPr txBox="1"/>
            <p:nvPr/>
          </p:nvSpPr>
          <p:spPr>
            <a:xfrm>
              <a:off x="7714" y="5719"/>
              <a:ext cx="11064" cy="1113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MX" sz="2000" b="1">
                  <a:latin typeface="Arial Narrow" panose="020B0606020202030204" charset="0"/>
                  <a:cs typeface="Arial Narrow" panose="020B0606020202030204" charset="0"/>
                </a:rPr>
                <a:t>Falta de Acceso Veraz y Oportuno a los Procedimientos de Contingencia</a:t>
              </a:r>
              <a:endParaRPr lang="en-US" altLang="es-MX" sz="2000" b="1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21" name="Cuadro de texto 20"/>
            <p:cNvSpPr txBox="1"/>
            <p:nvPr/>
          </p:nvSpPr>
          <p:spPr>
            <a:xfrm>
              <a:off x="7594" y="6914"/>
              <a:ext cx="10911" cy="1307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just"/>
              <a:r>
                <a:rPr lang="zh-CN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📊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s-MX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Dato real: Seg</a:t>
              </a:r>
              <a:r>
                <a:rPr lang="en-US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ú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n un estudio de Ponemon Institute (2023), el </a:t>
              </a:r>
              <a:r>
                <a:rPr lang="en-US" altLang="es-MX" sz="1600" b="1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39%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 de las fallas en la ejecuci</a:t>
              </a:r>
              <a:r>
                <a:rPr lang="en-US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ó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n de un BCP se deben a la dificultad de acceso a la documentaci</a:t>
              </a:r>
              <a:r>
                <a:rPr lang="en-US" altLang="en-US" sz="1600">
                  <a:latin typeface="Arial" panose="020B0604020202020204" pitchFamily="34" charset="0"/>
                  <a:cs typeface="Arial" panose="020B0604020202020204" pitchFamily="34" charset="0"/>
                </a:rPr>
                <a:t>ó</a:t>
              </a:r>
              <a:r>
                <a:rPr lang="en-US" altLang="es-MX" sz="1600">
                  <a:latin typeface="Arial" panose="020B0604020202020204" pitchFamily="34" charset="0"/>
                  <a:cs typeface="Arial" panose="020B0604020202020204" pitchFamily="34" charset="0"/>
                </a:rPr>
                <a:t>n correcta durante una crisis.</a:t>
              </a:r>
              <a:endParaRPr lang="en-US" altLang="es-MX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Cuadro de texto 21"/>
            <p:cNvSpPr txBox="1"/>
            <p:nvPr/>
          </p:nvSpPr>
          <p:spPr>
            <a:xfrm>
              <a:off x="7013" y="5749"/>
              <a:ext cx="1169" cy="6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sz="2000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rPr>
                <a:t>6.</a:t>
              </a:r>
              <a:endParaRPr lang="es-MX" altLang="en-US" sz="2000" b="1">
                <a:solidFill>
                  <a:srgbClr val="FF0000"/>
                </a:solidFill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  <p:sp>
        <p:nvSpPr>
          <p:cNvPr id="23" name="Cuadro de texto 22"/>
          <p:cNvSpPr txBox="1"/>
          <p:nvPr/>
        </p:nvSpPr>
        <p:spPr>
          <a:xfrm>
            <a:off x="4793615" y="5320665"/>
            <a:ext cx="6957060" cy="95313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buClrTx/>
              <a:buSzTx/>
              <a:buFontTx/>
            </a:pP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✔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: Una empresa financiera sufrió un ataque de ransomware y los equipos de respuesta no pudieron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acceder r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pidamente a las versiones actualizadas de los procedimientos de contingencia. Esto retraso la activaci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 de protocolos cr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ticos y agrav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la crisis.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Line 1"/>
          <p:cNvSpPr/>
          <p:nvPr>
            <p:custDataLst>
              <p:tags r:id="rId6"/>
            </p:custDataLst>
          </p:nvPr>
        </p:nvSpPr>
        <p:spPr>
          <a:xfrm flipV="1">
            <a:off x="737235" y="3518535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2" name="Imagen 11"/>
          <p:cNvPicPr/>
          <p:nvPr/>
        </p:nvPicPr>
        <p:blipFill>
          <a:blip r:embed="rId7"/>
          <a:stretch>
            <a:fillRect/>
          </a:stretch>
        </p:blipFill>
        <p:spPr>
          <a:xfrm>
            <a:off x="770255" y="3955415"/>
            <a:ext cx="3608070" cy="2312670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8"/>
          <a:stretch>
            <a:fillRect/>
          </a:stretch>
        </p:blipFill>
        <p:spPr>
          <a:xfrm>
            <a:off x="8332470" y="1129030"/>
            <a:ext cx="3085465" cy="212280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3" grpId="0"/>
      <p:bldP spid="2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960" y="268560"/>
            <a:ext cx="10800000" cy="720000"/>
          </a:xfrm>
        </p:spPr>
        <p:txBody>
          <a:bodyPr>
            <a:normAutofit/>
          </a:bodyPr>
          <a:p>
            <a:r>
              <a:rPr 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0</a:t>
            </a:r>
            <a:r>
              <a:rPr lang="es-MX" alt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2  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¿ Como </a:t>
            </a:r>
            <a:r>
              <a:rPr lang="es-MX" altLang="en-US" sz="2800" dirty="0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defcon-5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 nos puede ayudar ?</a:t>
            </a:r>
            <a:endParaRPr lang="es-MX" altLang="en-US" sz="2800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sp>
        <p:nvSpPr>
          <p:cNvPr id="4" name="序号"/>
          <p:cNvSpPr txBox="1"/>
          <p:nvPr>
            <p:custDataLst>
              <p:tags r:id="rId1"/>
            </p:custDataLst>
          </p:nvPr>
        </p:nvSpPr>
        <p:spPr>
          <a:xfrm>
            <a:off x="2508250" y="2099945"/>
            <a:ext cx="1180465" cy="10033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endParaRPr lang="en-US" sz="6000" b="1" dirty="0">
              <a:solidFill>
                <a:schemeClr val="accent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5" name="项标题"/>
          <p:cNvSpPr txBox="1"/>
          <p:nvPr>
            <p:custDataLst>
              <p:tags r:id="rId2"/>
            </p:custDataLst>
          </p:nvPr>
        </p:nvSpPr>
        <p:spPr>
          <a:xfrm>
            <a:off x="3933190" y="2095500"/>
            <a:ext cx="5562600" cy="100901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p>
            <a:pPr algn="l">
              <a:lnSpc>
                <a:spcPct val="100000"/>
              </a:lnSpc>
            </a:pPr>
            <a:endParaRPr lang="es-MX" altLang="en-US" sz="2800" b="1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1" name="Line 1"/>
          <p:cNvSpPr/>
          <p:nvPr>
            <p:custDataLst>
              <p:tags r:id="rId3"/>
            </p:custDataLst>
          </p:nvPr>
        </p:nvSpPr>
        <p:spPr>
          <a:xfrm flipV="1">
            <a:off x="695960" y="979805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 useBgFill="1">
        <p:nvSpPr>
          <p:cNvPr id="6" name="Cuadro de texto 5"/>
          <p:cNvSpPr txBox="1"/>
          <p:nvPr/>
        </p:nvSpPr>
        <p:spPr>
          <a:xfrm>
            <a:off x="1038860" y="1095375"/>
            <a:ext cx="691007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MX" altLang="en-US" sz="2000" b="1">
                <a:latin typeface="Arial Narrow" panose="020B0606020202030204" charset="0"/>
                <a:cs typeface="Arial Narrow" panose="020B0606020202030204" charset="0"/>
              </a:rPr>
              <a:t>¿ Qué es </a:t>
            </a:r>
            <a:r>
              <a:rPr lang="es-MX" altLang="en-US" sz="2000" b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defcon-5</a:t>
            </a:r>
            <a:r>
              <a:rPr lang="es-MX" altLang="en-US" sz="2000" b="1">
                <a:latin typeface="Arial Narrow" panose="020B0606020202030204" charset="0"/>
                <a:cs typeface="Arial Narrow" panose="020B0606020202030204" charset="0"/>
              </a:rPr>
              <a:t>? </a:t>
            </a:r>
            <a:r>
              <a:rPr lang="es-MX" altLang="en-US" sz="2000" i="1">
                <a:latin typeface="Arial Narrow" panose="020B0606020202030204" charset="0"/>
                <a:cs typeface="Arial Narrow" panose="020B0606020202030204" charset="0"/>
              </a:rPr>
              <a:t> </a:t>
            </a:r>
            <a:r>
              <a:rPr lang="es-MX" altLang="en-US" sz="1600" i="1">
                <a:latin typeface="Arial Narrow" panose="020B0606020202030204" charset="0"/>
                <a:cs typeface="Arial Narrow" panose="020B0606020202030204" charset="0"/>
              </a:rPr>
              <a:t>(y por que ofrece ventajas para un BCP)</a:t>
            </a:r>
            <a:endParaRPr lang="es-MX" altLang="en-US" sz="1600" i="1"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8" name="Cuadro de texto 7"/>
          <p:cNvSpPr txBox="1"/>
          <p:nvPr/>
        </p:nvSpPr>
        <p:spPr>
          <a:xfrm>
            <a:off x="654685" y="1114425"/>
            <a:ext cx="74231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MX" altLang="en-US" sz="2000" b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1.</a:t>
            </a:r>
            <a:endParaRPr lang="es-MX" altLang="en-US" sz="2000" b="1">
              <a:solidFill>
                <a:srgbClr val="92D050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8" name="序号"/>
          <p:cNvSpPr txBox="1"/>
          <p:nvPr>
            <p:custDataLst>
              <p:tags r:id="rId4"/>
            </p:custDataLst>
          </p:nvPr>
        </p:nvSpPr>
        <p:spPr>
          <a:xfrm>
            <a:off x="5820410" y="5073015"/>
            <a:ext cx="1180465" cy="1003300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r">
              <a:lnSpc>
                <a:spcPct val="100000"/>
              </a:lnSpc>
            </a:pPr>
            <a:endParaRPr lang="en-US" sz="6000" b="1" dirty="0">
              <a:solidFill>
                <a:schemeClr val="accent1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grpSp>
        <p:nvGrpSpPr>
          <p:cNvPr id="39" name="Grupo 38"/>
          <p:cNvGrpSpPr/>
          <p:nvPr/>
        </p:nvGrpSpPr>
        <p:grpSpPr>
          <a:xfrm>
            <a:off x="776605" y="1790065"/>
            <a:ext cx="6655435" cy="4150995"/>
            <a:chOff x="1213" y="2795"/>
            <a:chExt cx="10481" cy="653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3" y="3451"/>
              <a:ext cx="10481" cy="5881"/>
            </a:xfrm>
            <a:prstGeom prst="rect">
              <a:avLst/>
            </a:prstGeom>
          </p:spPr>
        </p:pic>
        <p:sp>
          <p:nvSpPr>
            <p:cNvPr id="10" name="Cuadro de texto 9"/>
            <p:cNvSpPr txBox="1"/>
            <p:nvPr/>
          </p:nvSpPr>
          <p:spPr>
            <a:xfrm>
              <a:off x="1213" y="2795"/>
              <a:ext cx="7138" cy="6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sz="2000" b="1">
                  <a:latin typeface="Arial Narrow" panose="020B0606020202030204" charset="0"/>
                  <a:cs typeface="Arial Narrow" panose="020B0606020202030204" charset="0"/>
                </a:rPr>
                <a:t>SaaS (Sistem as a Service)</a:t>
              </a:r>
              <a:endParaRPr lang="es-MX" altLang="en-US" sz="2000" b="1"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836930" y="2049145"/>
            <a:ext cx="10626090" cy="861695"/>
            <a:chOff x="1318" y="3581"/>
            <a:chExt cx="16734" cy="1357"/>
          </a:xfrm>
        </p:grpSpPr>
        <p:grpSp>
          <p:nvGrpSpPr>
            <p:cNvPr id="34" name="Grupo 33"/>
            <p:cNvGrpSpPr/>
            <p:nvPr/>
          </p:nvGrpSpPr>
          <p:grpSpPr>
            <a:xfrm>
              <a:off x="12100" y="3581"/>
              <a:ext cx="5952" cy="1357"/>
              <a:chOff x="12100" y="3581"/>
              <a:chExt cx="5952" cy="1357"/>
            </a:xfrm>
          </p:grpSpPr>
          <p:sp>
            <p:nvSpPr>
              <p:cNvPr id="14" name="Cuadro de texto 13"/>
              <p:cNvSpPr txBox="1"/>
              <p:nvPr/>
            </p:nvSpPr>
            <p:spPr>
              <a:xfrm>
                <a:off x="12610" y="3631"/>
                <a:ext cx="5442" cy="13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r>
                  <a:rPr lang="es-MX" altLang="en-US" sz="1600">
                    <a:latin typeface="Arial Narrow" panose="020B0606020202030204" charset="0"/>
                    <a:cs typeface="Arial Narrow" panose="020B0606020202030204" charset="0"/>
                  </a:rPr>
                  <a:t>Es accesible mediante cualquier navegador web estandar (Chrome, Firefox, Edge, etc.) conectado a Internet.  </a:t>
                </a:r>
                <a:endParaRPr lang="es-MX" altLang="en-US" sz="1600"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16" name="Cuadro de texto 15"/>
              <p:cNvSpPr txBox="1"/>
              <p:nvPr/>
            </p:nvSpPr>
            <p:spPr>
              <a:xfrm>
                <a:off x="12100" y="3581"/>
                <a:ext cx="1178" cy="566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marL="342900" indent="-342900">
                  <a:buFont typeface="Wingdings" panose="05000000000000000000" charset="0"/>
                  <a:buChar char="ü"/>
                </a:pPr>
                <a:r>
                  <a:rPr lang="es-MX" altLang="en-US" sz="2400" b="1">
                    <a:solidFill>
                      <a:srgbClr val="92D050"/>
                    </a:solidFill>
                  </a:rPr>
                  <a:t> </a:t>
                </a:r>
                <a:endParaRPr lang="es-MX" altLang="en-US" sz="2400" b="1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28" name="Rectángulo redondeado 27"/>
            <p:cNvSpPr/>
            <p:nvPr/>
          </p:nvSpPr>
          <p:spPr>
            <a:xfrm>
              <a:off x="1318" y="4195"/>
              <a:ext cx="5631" cy="418"/>
            </a:xfrm>
            <a:prstGeom prst="roundRect">
              <a:avLst/>
            </a:prstGeom>
            <a:noFill/>
            <a:ln w="539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s-MX" altLang="en-US"/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6136005" y="2992120"/>
            <a:ext cx="5321935" cy="615315"/>
            <a:chOff x="9663" y="4961"/>
            <a:chExt cx="8381" cy="969"/>
          </a:xfrm>
        </p:grpSpPr>
        <p:sp>
          <p:nvSpPr>
            <p:cNvPr id="26" name="Cuadro de texto 25"/>
            <p:cNvSpPr txBox="1"/>
            <p:nvPr/>
          </p:nvSpPr>
          <p:spPr>
            <a:xfrm>
              <a:off x="12602" y="5011"/>
              <a:ext cx="5442" cy="91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sz="1600">
                  <a:latin typeface="Arial Narrow" panose="020B0606020202030204" charset="0"/>
                  <a:cs typeface="Arial Narrow" panose="020B0606020202030204" charset="0"/>
                </a:rPr>
                <a:t>Organiza una comunidad de Stakeholders  asociados al BCP/DRP de una Empresa</a:t>
              </a:r>
              <a:endParaRPr lang="es-MX" altLang="en-US" sz="1600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27" name="Cuadro de texto 26"/>
            <p:cNvSpPr txBox="1"/>
            <p:nvPr/>
          </p:nvSpPr>
          <p:spPr>
            <a:xfrm>
              <a:off x="12092" y="4961"/>
              <a:ext cx="1178" cy="5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>
                <a:buFont typeface="Wingdings" panose="05000000000000000000" charset="0"/>
                <a:buChar char="ü"/>
              </a:pPr>
              <a:r>
                <a:rPr lang="es-MX" altLang="en-US" sz="2400" b="1">
                  <a:solidFill>
                    <a:srgbClr val="92D050"/>
                  </a:solidFill>
                </a:rPr>
                <a:t> </a:t>
              </a:r>
              <a:endParaRPr lang="es-MX" altLang="en-US" sz="2400" b="1">
                <a:solidFill>
                  <a:srgbClr val="92D050"/>
                </a:solidFill>
              </a:endParaRPr>
            </a:p>
          </p:txBody>
        </p:sp>
        <p:sp>
          <p:nvSpPr>
            <p:cNvPr id="29" name="Rectángulo redondeado 28"/>
            <p:cNvSpPr/>
            <p:nvPr/>
          </p:nvSpPr>
          <p:spPr>
            <a:xfrm>
              <a:off x="9663" y="5169"/>
              <a:ext cx="1902" cy="418"/>
            </a:xfrm>
            <a:prstGeom prst="roundRect">
              <a:avLst/>
            </a:prstGeom>
            <a:noFill/>
            <a:ln w="41275">
              <a:solidFill>
                <a:srgbClr val="FF0000"/>
              </a:solidFill>
            </a:ln>
            <a:effectLst>
              <a:reflection blurRad="6350" stA="25000" endA="300" endPos="55000" dir="5400000" sy="-100000" algn="bl" rotWithShape="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s-MX" altLang="en-US"/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7691120" y="3597275"/>
            <a:ext cx="3779520" cy="1108075"/>
            <a:chOff x="12112" y="6505"/>
            <a:chExt cx="5952" cy="1745"/>
          </a:xfrm>
        </p:grpSpPr>
        <p:sp>
          <p:nvSpPr>
            <p:cNvPr id="30" name="Cuadro de texto 29"/>
            <p:cNvSpPr txBox="1"/>
            <p:nvPr/>
          </p:nvSpPr>
          <p:spPr>
            <a:xfrm>
              <a:off x="12622" y="6555"/>
              <a:ext cx="5442" cy="169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sz="1600">
                  <a:latin typeface="Arial Narrow" panose="020B0606020202030204" charset="0"/>
                  <a:cs typeface="Arial Narrow" panose="020B0606020202030204" charset="0"/>
                </a:rPr>
                <a:t>Explota todas las posibilidades de comunicación que entrega Internet para coordinar las actividades </a:t>
              </a:r>
              <a:r>
                <a:rPr lang="es-MX" altLang="en-US" sz="1600">
                  <a:latin typeface="Arial Narrow" panose="020B0606020202030204" charset="0"/>
                  <a:cs typeface="Arial Narrow" panose="020B0606020202030204" charset="0"/>
                  <a:sym typeface="+mn-ea"/>
                </a:rPr>
                <a:t>(e-mail, SMS, Wassap, etc) </a:t>
              </a:r>
              <a:r>
                <a:rPr lang="es-MX" altLang="en-US" sz="1600">
                  <a:latin typeface="Arial Narrow" panose="020B0606020202030204" charset="0"/>
                  <a:cs typeface="Arial Narrow" panose="020B0606020202030204" charset="0"/>
                </a:rPr>
                <a:t>. </a:t>
              </a:r>
              <a:endParaRPr lang="es-MX" altLang="en-US" sz="1600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31" name="Cuadro de texto 30"/>
            <p:cNvSpPr txBox="1"/>
            <p:nvPr/>
          </p:nvSpPr>
          <p:spPr>
            <a:xfrm>
              <a:off x="12112" y="6505"/>
              <a:ext cx="1178" cy="5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>
                <a:buFont typeface="Wingdings" panose="05000000000000000000" charset="0"/>
                <a:buChar char="ü"/>
              </a:pPr>
              <a:r>
                <a:rPr lang="es-MX" altLang="en-US" sz="2400" b="1">
                  <a:solidFill>
                    <a:srgbClr val="92D050"/>
                  </a:solidFill>
                </a:rPr>
                <a:t> </a:t>
              </a:r>
              <a:endParaRPr lang="es-MX" altLang="en-US" sz="2400" b="1">
                <a:solidFill>
                  <a:srgbClr val="92D050"/>
                </a:solidFill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703820" y="4766310"/>
            <a:ext cx="3779520" cy="368935"/>
            <a:chOff x="12132" y="8517"/>
            <a:chExt cx="5952" cy="581"/>
          </a:xfrm>
        </p:grpSpPr>
        <p:sp>
          <p:nvSpPr>
            <p:cNvPr id="32" name="Cuadro de texto 31"/>
            <p:cNvSpPr txBox="1"/>
            <p:nvPr/>
          </p:nvSpPr>
          <p:spPr>
            <a:xfrm>
              <a:off x="12642" y="8567"/>
              <a:ext cx="5442" cy="53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sz="1600">
                  <a:latin typeface="Arial Narrow" panose="020B0606020202030204" charset="0"/>
                  <a:cs typeface="Arial Narrow" panose="020B0606020202030204" charset="0"/>
                </a:rPr>
                <a:t>Estructura la aplicación de una Metodología.  </a:t>
              </a:r>
              <a:endParaRPr lang="es-MX" altLang="en-US" sz="1600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33" name="Cuadro de texto 32"/>
            <p:cNvSpPr txBox="1"/>
            <p:nvPr/>
          </p:nvSpPr>
          <p:spPr>
            <a:xfrm>
              <a:off x="12132" y="8517"/>
              <a:ext cx="1178" cy="5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>
                <a:buFont typeface="Wingdings" panose="05000000000000000000" charset="0"/>
                <a:buChar char="ü"/>
              </a:pPr>
              <a:r>
                <a:rPr lang="es-MX" altLang="en-US" sz="2400" b="1">
                  <a:solidFill>
                    <a:srgbClr val="92D050"/>
                  </a:solidFill>
                </a:rPr>
                <a:t> </a:t>
              </a:r>
              <a:endParaRPr lang="es-MX" altLang="en-US" sz="2400" b="1">
                <a:solidFill>
                  <a:srgbClr val="92D050"/>
                </a:solidFill>
              </a:endParaRPr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7708900" y="5272405"/>
            <a:ext cx="3779520" cy="615315"/>
            <a:chOff x="12132" y="8517"/>
            <a:chExt cx="5952" cy="969"/>
          </a:xfrm>
        </p:grpSpPr>
        <p:sp>
          <p:nvSpPr>
            <p:cNvPr id="41" name="Cuadro de texto 40"/>
            <p:cNvSpPr txBox="1"/>
            <p:nvPr/>
          </p:nvSpPr>
          <p:spPr>
            <a:xfrm>
              <a:off x="12642" y="8567"/>
              <a:ext cx="5442" cy="91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sz="1600">
                  <a:latin typeface="Arial Narrow" panose="020B0606020202030204" charset="0"/>
                  <a:cs typeface="Arial Narrow" panose="020B0606020202030204" charset="0"/>
                </a:rPr>
                <a:t>Centraliza y Estructura la información del BCP.   </a:t>
              </a:r>
              <a:endParaRPr lang="es-MX" altLang="en-US" sz="1600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42" name="Cuadro de texto 41"/>
            <p:cNvSpPr txBox="1"/>
            <p:nvPr/>
          </p:nvSpPr>
          <p:spPr>
            <a:xfrm>
              <a:off x="12132" y="8517"/>
              <a:ext cx="1178" cy="5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>
                <a:buFont typeface="Wingdings" panose="05000000000000000000" charset="0"/>
                <a:buChar char="ü"/>
              </a:pPr>
              <a:r>
                <a:rPr lang="es-MX" altLang="en-US" sz="2400" b="1">
                  <a:solidFill>
                    <a:srgbClr val="92D050"/>
                  </a:solidFill>
                </a:rPr>
                <a:t> </a:t>
              </a:r>
              <a:endParaRPr lang="es-MX" altLang="en-US" sz="2400" b="1">
                <a:solidFill>
                  <a:srgbClr val="92D050"/>
                </a:solidFill>
              </a:endParaRPr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7740650" y="5894705"/>
            <a:ext cx="3779520" cy="368935"/>
            <a:chOff x="12132" y="8517"/>
            <a:chExt cx="5952" cy="581"/>
          </a:xfrm>
        </p:grpSpPr>
        <p:sp>
          <p:nvSpPr>
            <p:cNvPr id="9" name="Cuadro de texto 8"/>
            <p:cNvSpPr txBox="1"/>
            <p:nvPr/>
          </p:nvSpPr>
          <p:spPr>
            <a:xfrm>
              <a:off x="12642" y="8567"/>
              <a:ext cx="5442" cy="531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sz="1600">
                  <a:latin typeface="Arial Narrow" panose="020B0606020202030204" charset="0"/>
                  <a:cs typeface="Arial Narrow" panose="020B0606020202030204" charset="0"/>
                </a:rPr>
                <a:t>Bajo costo de mantencion.  </a:t>
              </a:r>
              <a:endParaRPr lang="es-MX" altLang="en-US" sz="1600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12" name="Cuadro de texto 11"/>
            <p:cNvSpPr txBox="1"/>
            <p:nvPr/>
          </p:nvSpPr>
          <p:spPr>
            <a:xfrm>
              <a:off x="12132" y="8517"/>
              <a:ext cx="1178" cy="5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marL="285750" indent="-285750">
                <a:buFont typeface="Wingdings" panose="05000000000000000000" charset="0"/>
                <a:buChar char="ü"/>
              </a:pPr>
              <a:r>
                <a:rPr lang="es-MX" altLang="en-US" sz="2400" b="1">
                  <a:solidFill>
                    <a:srgbClr val="92D050"/>
                  </a:solidFill>
                </a:rPr>
                <a:t> </a:t>
              </a:r>
              <a:endParaRPr lang="es-MX" altLang="en-US" sz="2400" b="1">
                <a:solidFill>
                  <a:srgbClr val="92D050"/>
                </a:solidFill>
              </a:endParaRPr>
            </a:p>
          </p:txBody>
        </p:sp>
      </p:grp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960" y="268560"/>
            <a:ext cx="10800000" cy="720000"/>
          </a:xfrm>
        </p:spPr>
        <p:txBody>
          <a:bodyPr>
            <a:normAutofit/>
          </a:bodyPr>
          <a:p>
            <a:r>
              <a:rPr 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0</a:t>
            </a:r>
            <a:r>
              <a:rPr lang="es-MX" alt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2  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¿ Como </a:t>
            </a:r>
            <a:r>
              <a:rPr lang="es-MX" altLang="en-US" sz="2800" dirty="0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defcon-5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 nos puede ayudar ?</a:t>
            </a:r>
            <a:endParaRPr lang="es-MX" altLang="en-US" sz="2800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sp>
        <p:nvSpPr>
          <p:cNvPr id="11" name="Line 1"/>
          <p:cNvSpPr/>
          <p:nvPr>
            <p:custDataLst>
              <p:tags r:id="rId1"/>
            </p:custDataLst>
          </p:nvPr>
        </p:nvSpPr>
        <p:spPr>
          <a:xfrm flipV="1">
            <a:off x="695960" y="979805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1038860" y="1095375"/>
            <a:ext cx="383032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MX" altLang="en-US" sz="2000" b="1">
                <a:latin typeface="Arial Narrow" panose="020B0606020202030204" charset="0"/>
                <a:cs typeface="Arial Narrow" panose="020B0606020202030204" charset="0"/>
              </a:rPr>
              <a:t>¿ Como se estructura </a:t>
            </a:r>
            <a:r>
              <a:rPr lang="es-MX" altLang="en-US" sz="2000" b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defcon-5</a:t>
            </a:r>
            <a:r>
              <a:rPr lang="es-MX" altLang="en-US" sz="2000" b="1">
                <a:latin typeface="Arial Narrow" panose="020B0606020202030204" charset="0"/>
                <a:cs typeface="Arial Narrow" panose="020B0606020202030204" charset="0"/>
              </a:rPr>
              <a:t>?</a:t>
            </a:r>
            <a:endParaRPr lang="es-MX" altLang="en-US" sz="2000" b="1"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8" name="Cuadro de texto 7"/>
          <p:cNvSpPr txBox="1"/>
          <p:nvPr/>
        </p:nvSpPr>
        <p:spPr>
          <a:xfrm>
            <a:off x="654685" y="1114425"/>
            <a:ext cx="74231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MX" altLang="en-US" sz="2000" b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2.</a:t>
            </a:r>
            <a:endParaRPr lang="es-MX" altLang="en-US" sz="2000" b="1">
              <a:solidFill>
                <a:srgbClr val="92D050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7" name="Óvalo 6"/>
          <p:cNvSpPr/>
          <p:nvPr/>
        </p:nvSpPr>
        <p:spPr>
          <a:xfrm>
            <a:off x="1125855" y="2235835"/>
            <a:ext cx="1992630" cy="194818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MX" altLang="en-US" sz="2400" b="1">
                <a:latin typeface="Arial Narrow" panose="020B0606020202030204" charset="0"/>
                <a:cs typeface="Arial Narrow" panose="020B0606020202030204" charset="0"/>
              </a:rPr>
              <a:t>Modulo 1</a:t>
            </a:r>
            <a:endParaRPr lang="es-MX" altLang="en-US" b="1">
              <a:latin typeface="Arial Narrow" panose="020B0606020202030204" charset="0"/>
              <a:cs typeface="Arial Narrow" panose="020B0606020202030204" charset="0"/>
            </a:endParaRPr>
          </a:p>
          <a:p>
            <a:pPr algn="ctr"/>
            <a:r>
              <a:rPr lang="en-US" altLang="es-MX" sz="14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Mapeo y Evaluaci</a:t>
            </a:r>
            <a:r>
              <a:rPr lang="en-US" altLang="en-US" sz="14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ó</a:t>
            </a:r>
            <a:r>
              <a:rPr lang="en-US" altLang="es-MX" sz="14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 de Procesos Cr</a:t>
            </a:r>
            <a:r>
              <a:rPr lang="en-US" altLang="en-US" sz="14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í</a:t>
            </a:r>
            <a:r>
              <a:rPr lang="en-US" altLang="es-MX" sz="14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ticos (BIA)</a:t>
            </a:r>
            <a:endParaRPr lang="en-US" altLang="es-MX" sz="1400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9" name="Óvalo 8"/>
          <p:cNvSpPr/>
          <p:nvPr/>
        </p:nvSpPr>
        <p:spPr>
          <a:xfrm>
            <a:off x="3721100" y="2077085"/>
            <a:ext cx="2016760" cy="202057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MX" altLang="en-US" sz="2400" b="1">
                <a:latin typeface="Arial Narrow" panose="020B0606020202030204" charset="0"/>
                <a:cs typeface="Arial Narrow" panose="020B0606020202030204" charset="0"/>
              </a:rPr>
              <a:t>Modulo 2</a:t>
            </a:r>
            <a:endParaRPr lang="es-MX" altLang="en-US" b="1">
              <a:latin typeface="Arial Narrow" panose="020B0606020202030204" charset="0"/>
              <a:cs typeface="Arial Narrow" panose="020B0606020202030204" charset="0"/>
            </a:endParaRPr>
          </a:p>
          <a:p>
            <a:pPr algn="ctr"/>
            <a:r>
              <a:rPr lang="es-MX" altLang="en-US" sz="1400" b="1">
                <a:solidFill>
                  <a:srgbClr val="FFFF00"/>
                </a:solidFill>
                <a:latin typeface="Arial Narrow" panose="020B0606020202030204" charset="0"/>
                <a:cs typeface="Arial Narrow" panose="020B0606020202030204" charset="0"/>
              </a:rPr>
              <a:t>Diseño e Implementacion Procedimientos de Contingencia</a:t>
            </a:r>
            <a:endParaRPr lang="es-MX" altLang="en-US" sz="1400" b="1">
              <a:solidFill>
                <a:srgbClr val="FFFF00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12" name="Óvalo 11"/>
          <p:cNvSpPr/>
          <p:nvPr/>
        </p:nvSpPr>
        <p:spPr>
          <a:xfrm>
            <a:off x="6276340" y="2077720"/>
            <a:ext cx="2158365" cy="2019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s-MX" altLang="en-US" sz="2400" b="1">
                <a:latin typeface="Arial Narrow" panose="020B0606020202030204" charset="0"/>
                <a:cs typeface="Arial Narrow" panose="020B0606020202030204" charset="0"/>
              </a:rPr>
              <a:t>Modulo 3</a:t>
            </a:r>
            <a:endParaRPr lang="es-MX" altLang="en-US" b="1">
              <a:latin typeface="Arial Narrow" panose="020B0606020202030204" charset="0"/>
              <a:cs typeface="Arial Narrow" panose="020B0606020202030204" charset="0"/>
            </a:endParaRPr>
          </a:p>
          <a:p>
            <a:pPr algn="ctr"/>
            <a:r>
              <a:rPr lang="zh-CN" altLang="en-US" sz="14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Administración de Incidentes y Ejecución del BCP</a:t>
            </a:r>
            <a:endParaRPr lang="es-MX" altLang="en-US" sz="1400" b="1">
              <a:solidFill>
                <a:srgbClr val="FFFF00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grpSp>
        <p:nvGrpSpPr>
          <p:cNvPr id="67" name="Grupo 66"/>
          <p:cNvGrpSpPr/>
          <p:nvPr/>
        </p:nvGrpSpPr>
        <p:grpSpPr>
          <a:xfrm>
            <a:off x="1016000" y="4184650"/>
            <a:ext cx="2212340" cy="2070735"/>
            <a:chOff x="1600" y="6590"/>
            <a:chExt cx="3484" cy="3261"/>
          </a:xfrm>
        </p:grpSpPr>
        <p:grpSp>
          <p:nvGrpSpPr>
            <p:cNvPr id="22" name="Grupo 21"/>
            <p:cNvGrpSpPr/>
            <p:nvPr/>
          </p:nvGrpSpPr>
          <p:grpSpPr>
            <a:xfrm>
              <a:off x="1600" y="7427"/>
              <a:ext cx="3484" cy="2424"/>
              <a:chOff x="2217" y="7228"/>
              <a:chExt cx="4027" cy="2606"/>
            </a:xfrm>
          </p:grpSpPr>
          <p:sp>
            <p:nvSpPr>
              <p:cNvPr id="13" name="Documento 12"/>
              <p:cNvSpPr/>
              <p:nvPr/>
            </p:nvSpPr>
            <p:spPr>
              <a:xfrm>
                <a:off x="2217" y="7228"/>
                <a:ext cx="3427" cy="2006"/>
              </a:xfrm>
              <a:prstGeom prst="flowChartDocumen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s-MX" altLang="en-US" sz="16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PROCESO CRITICO</a:t>
                </a:r>
                <a:endParaRPr lang="es-MX" altLang="en-US" sz="16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  <a:p>
                <a:pPr marL="285750" indent="-285750" algn="l">
                  <a:buFont typeface="Wingdings" panose="05000000000000000000" charset="0"/>
                  <a:buChar char="Ø"/>
                </a:pPr>
                <a:r>
                  <a:rPr lang="es-MX" altLang="en-US" sz="12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 Servicios Críticos</a:t>
                </a:r>
                <a:endParaRPr lang="es-MX" altLang="en-US" sz="12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  <a:p>
                <a:pPr marL="285750" indent="-285750" algn="l">
                  <a:buFont typeface="Wingdings" panose="05000000000000000000" charset="0"/>
                  <a:buChar char="Ø"/>
                </a:pPr>
                <a:r>
                  <a:rPr lang="es-MX" altLang="en-US" sz="12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 Escenarios Riesgo</a:t>
                </a:r>
                <a:endParaRPr lang="es-MX" altLang="en-US" sz="12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15" name="Documento 14"/>
              <p:cNvSpPr/>
              <p:nvPr/>
            </p:nvSpPr>
            <p:spPr>
              <a:xfrm>
                <a:off x="2417" y="7428"/>
                <a:ext cx="3427" cy="2006"/>
              </a:xfrm>
              <a:prstGeom prst="flowChartDocumen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s-MX" altLang="en-US" sz="16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PROCESO CRITICO</a:t>
                </a:r>
                <a:endParaRPr lang="es-MX" altLang="en-US" sz="16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  <a:p>
                <a:pPr marL="285750" indent="-285750" algn="l">
                  <a:buFont typeface="Wingdings" panose="05000000000000000000" charset="0"/>
                  <a:buChar char="Ø"/>
                </a:pPr>
                <a:r>
                  <a:rPr lang="es-MX" altLang="en-US" sz="12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 Servicios Críticos</a:t>
                </a:r>
                <a:endParaRPr lang="es-MX" altLang="en-US" sz="12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  <a:p>
                <a:pPr marL="285750" indent="-285750" algn="l">
                  <a:buFont typeface="Wingdings" panose="05000000000000000000" charset="0"/>
                  <a:buChar char="Ø"/>
                </a:pPr>
                <a:r>
                  <a:rPr lang="es-MX" altLang="en-US" sz="12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 Escenarios Riesgo</a:t>
                </a:r>
                <a:endParaRPr lang="es-MX" altLang="en-US" sz="12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17" name="Documento 16"/>
              <p:cNvSpPr/>
              <p:nvPr/>
            </p:nvSpPr>
            <p:spPr>
              <a:xfrm>
                <a:off x="2617" y="7628"/>
                <a:ext cx="3427" cy="2006"/>
              </a:xfrm>
              <a:prstGeom prst="flowChartDocumen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s-MX" altLang="en-US" sz="16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PROCESO CRITICO</a:t>
                </a:r>
                <a:endParaRPr lang="es-MX" altLang="en-US" sz="16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  <a:p>
                <a:pPr marL="285750" indent="-285750" algn="l">
                  <a:buFont typeface="Wingdings" panose="05000000000000000000" charset="0"/>
                  <a:buChar char="Ø"/>
                </a:pPr>
                <a:r>
                  <a:rPr lang="es-MX" altLang="en-US" sz="12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 Servicios Críticos</a:t>
                </a:r>
                <a:endParaRPr lang="es-MX" altLang="en-US" sz="12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  <a:p>
                <a:pPr marL="285750" indent="-285750" algn="l">
                  <a:buFont typeface="Wingdings" panose="05000000000000000000" charset="0"/>
                  <a:buChar char="Ø"/>
                </a:pPr>
                <a:r>
                  <a:rPr lang="es-MX" altLang="en-US" sz="12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 Escenarios Riesgo</a:t>
                </a:r>
                <a:endParaRPr lang="es-MX" altLang="en-US" sz="12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19" name="Documento 18"/>
              <p:cNvSpPr/>
              <p:nvPr/>
            </p:nvSpPr>
            <p:spPr>
              <a:xfrm>
                <a:off x="2817" y="7828"/>
                <a:ext cx="3427" cy="2006"/>
              </a:xfrm>
              <a:prstGeom prst="flowChartDocumen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s-MX" altLang="en-US" sz="16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PROCESO CRITICO</a:t>
                </a:r>
                <a:endParaRPr lang="es-MX" altLang="en-US" sz="16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  <a:p>
                <a:pPr marL="285750" indent="-285750" algn="l">
                  <a:buFont typeface="Wingdings" panose="05000000000000000000" charset="0"/>
                  <a:buChar char="Ø"/>
                </a:pPr>
                <a:r>
                  <a:rPr lang="es-MX" altLang="en-US" sz="12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Impacto al Negocio </a:t>
                </a:r>
                <a:endParaRPr lang="es-MX" altLang="en-US" sz="12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  <a:p>
                <a:pPr marL="285750" indent="-285750" algn="l">
                  <a:buFont typeface="Wingdings" panose="05000000000000000000" charset="0"/>
                  <a:buChar char="Ø"/>
                </a:pPr>
                <a:r>
                  <a:rPr lang="es-MX" altLang="en-US" sz="12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Servicios Críticos</a:t>
                </a:r>
                <a:endParaRPr lang="es-MX" altLang="en-US" sz="12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  <a:p>
                <a:pPr marL="285750" indent="-285750" algn="l">
                  <a:buFont typeface="Wingdings" panose="05000000000000000000" charset="0"/>
                  <a:buChar char="Ø"/>
                </a:pPr>
                <a:r>
                  <a:rPr lang="es-MX" altLang="en-US" sz="1200" b="1">
                    <a:solidFill>
                      <a:schemeClr val="bg1"/>
                    </a:solidFill>
                    <a:latin typeface="Arial Narrow" panose="020B0606020202030204" charset="0"/>
                    <a:cs typeface="Arial Narrow" panose="020B0606020202030204" charset="0"/>
                  </a:rPr>
                  <a:t> Escenarios Riesgo</a:t>
                </a:r>
                <a:endParaRPr lang="es-MX" altLang="en-US" sz="1200" b="1">
                  <a:solidFill>
                    <a:schemeClr val="bg1"/>
                  </a:solidFill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</p:grpSp>
        <p:cxnSp>
          <p:nvCxnSpPr>
            <p:cNvPr id="20" name="Conector angular 19"/>
            <p:cNvCxnSpPr>
              <a:stCxn id="7" idx="4"/>
              <a:endCxn id="13" idx="0"/>
            </p:cNvCxnSpPr>
            <p:nvPr/>
          </p:nvCxnSpPr>
          <p:spPr>
            <a:xfrm rot="5400000">
              <a:off x="2794" y="6879"/>
              <a:ext cx="838" cy="259"/>
            </a:xfrm>
            <a:prstGeom prst="bentConnector3">
              <a:avLst>
                <a:gd name="adj1" fmla="val 49940"/>
              </a:avLst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21" name="Conector angular 20"/>
          <p:cNvCxnSpPr>
            <a:stCxn id="19" idx="3"/>
            <a:endCxn id="9" idx="2"/>
          </p:cNvCxnSpPr>
          <p:nvPr/>
        </p:nvCxnSpPr>
        <p:spPr>
          <a:xfrm flipV="1">
            <a:off x="3228340" y="3087370"/>
            <a:ext cx="492760" cy="2575560"/>
          </a:xfrm>
          <a:prstGeom prst="bentConnector3">
            <a:avLst>
              <a:gd name="adj1" fmla="val 50000"/>
            </a:avLst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68" name="Grupo 67"/>
          <p:cNvGrpSpPr/>
          <p:nvPr/>
        </p:nvGrpSpPr>
        <p:grpSpPr>
          <a:xfrm>
            <a:off x="3854450" y="4098290"/>
            <a:ext cx="2364740" cy="2135505"/>
            <a:chOff x="6070" y="6454"/>
            <a:chExt cx="3724" cy="3363"/>
          </a:xfrm>
        </p:grpSpPr>
        <p:grpSp>
          <p:nvGrpSpPr>
            <p:cNvPr id="43" name="Grupo 42"/>
            <p:cNvGrpSpPr/>
            <p:nvPr/>
          </p:nvGrpSpPr>
          <p:grpSpPr>
            <a:xfrm>
              <a:off x="6070" y="7255"/>
              <a:ext cx="3724" cy="2562"/>
              <a:chOff x="7668" y="7051"/>
              <a:chExt cx="4086" cy="3072"/>
            </a:xfrm>
          </p:grpSpPr>
          <p:sp>
            <p:nvSpPr>
              <p:cNvPr id="23" name="Proceso alternativo 22"/>
              <p:cNvSpPr/>
              <p:nvPr/>
            </p:nvSpPr>
            <p:spPr>
              <a:xfrm>
                <a:off x="7668" y="7051"/>
                <a:ext cx="3087" cy="2072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s-MX" altLang="en-US" sz="1400" b="1">
                    <a:latin typeface="Arial Narrow" panose="020B0606020202030204" charset="0"/>
                    <a:cs typeface="Arial Narrow" panose="020B0606020202030204" charset="0"/>
                  </a:rPr>
                  <a:t>PROCEDIMIENTO DE CONTINGENCIA</a:t>
                </a:r>
                <a:endParaRPr lang="es-MX" altLang="en-US" sz="1400" b="1"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24" name="Proceso alternativo 23"/>
              <p:cNvSpPr/>
              <p:nvPr/>
            </p:nvSpPr>
            <p:spPr>
              <a:xfrm>
                <a:off x="7868" y="7251"/>
                <a:ext cx="3087" cy="2072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s-MX" altLang="en-US" sz="1400" b="1">
                    <a:latin typeface="Arial Narrow" panose="020B0606020202030204" charset="0"/>
                    <a:cs typeface="Arial Narrow" panose="020B0606020202030204" charset="0"/>
                  </a:rPr>
                  <a:t>PROCEDIMIENTO DE CONTINGENCIA</a:t>
                </a:r>
                <a:endParaRPr lang="es-MX" altLang="en-US" sz="1400" b="1"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25" name="Proceso alternativo 24"/>
              <p:cNvSpPr/>
              <p:nvPr/>
            </p:nvSpPr>
            <p:spPr>
              <a:xfrm>
                <a:off x="8068" y="7451"/>
                <a:ext cx="3087" cy="2072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s-MX" altLang="en-US" sz="1400" b="1">
                    <a:latin typeface="Arial Narrow" panose="020B0606020202030204" charset="0"/>
                    <a:cs typeface="Arial Narrow" panose="020B0606020202030204" charset="0"/>
                  </a:rPr>
                  <a:t>PROCEDIMIENTO DE CONTINGENCIA</a:t>
                </a:r>
                <a:endParaRPr lang="es-MX" altLang="en-US" sz="1400" b="1"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40" name="Proceso alternativo 39"/>
              <p:cNvSpPr/>
              <p:nvPr/>
            </p:nvSpPr>
            <p:spPr>
              <a:xfrm>
                <a:off x="8268" y="7651"/>
                <a:ext cx="3087" cy="2072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s-MX" altLang="en-US" sz="1400" b="1">
                    <a:latin typeface="Arial Narrow" panose="020B0606020202030204" charset="0"/>
                    <a:cs typeface="Arial Narrow" panose="020B0606020202030204" charset="0"/>
                  </a:rPr>
                  <a:t>PROCEDIMIENTO DE CONTINGENCIA</a:t>
                </a:r>
                <a:endParaRPr lang="es-MX" altLang="en-US" sz="1400" b="1"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41" name="Proceso alternativo 40"/>
              <p:cNvSpPr/>
              <p:nvPr/>
            </p:nvSpPr>
            <p:spPr>
              <a:xfrm>
                <a:off x="8468" y="7851"/>
                <a:ext cx="3087" cy="2072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s-MX" altLang="en-US" sz="1400" b="1">
                    <a:latin typeface="Arial Narrow" panose="020B0606020202030204" charset="0"/>
                    <a:cs typeface="Arial Narrow" panose="020B0606020202030204" charset="0"/>
                  </a:rPr>
                  <a:t>PROCEDIMIENTO DE CONTINGENCIA</a:t>
                </a:r>
                <a:endParaRPr lang="es-MX" altLang="en-US" sz="1400" b="1"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sp>
            <p:nvSpPr>
              <p:cNvPr id="42" name="Proceso alternativo 41"/>
              <p:cNvSpPr/>
              <p:nvPr/>
            </p:nvSpPr>
            <p:spPr>
              <a:xfrm>
                <a:off x="8668" y="8051"/>
                <a:ext cx="3087" cy="2072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s-MX" altLang="en-US" sz="1400" b="1">
                    <a:latin typeface="Arial Narrow" panose="020B0606020202030204" charset="0"/>
                    <a:cs typeface="Arial Narrow" panose="020B0606020202030204" charset="0"/>
                  </a:rPr>
                  <a:t>PROCEDIMIENTO DE CONTINGENCIA</a:t>
                </a:r>
                <a:endParaRPr lang="es-MX" altLang="en-US" sz="1400" b="1">
                  <a:latin typeface="Arial Narrow" panose="020B0606020202030204" charset="0"/>
                  <a:cs typeface="Arial Narrow" panose="020B0606020202030204" charset="0"/>
                </a:endParaRPr>
              </a:p>
              <a:p>
                <a:pPr algn="ctr"/>
                <a:r>
                  <a:rPr lang="es-MX" altLang="en-US" sz="1400" b="1">
                    <a:latin typeface="Arial Narrow" panose="020B0606020202030204" charset="0"/>
                    <a:cs typeface="Arial Narrow" panose="020B0606020202030204" charset="0"/>
                  </a:rPr>
                  <a:t>(PC)</a:t>
                </a:r>
                <a:endParaRPr lang="es-MX" altLang="en-US" sz="1400" b="1"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</p:grpSp>
        <p:cxnSp>
          <p:nvCxnSpPr>
            <p:cNvPr id="44" name="Conector angular 43"/>
            <p:cNvCxnSpPr>
              <a:stCxn id="9" idx="4"/>
              <a:endCxn id="23" idx="0"/>
            </p:cNvCxnSpPr>
            <p:nvPr/>
          </p:nvCxnSpPr>
          <p:spPr>
            <a:xfrm rot="5400000" flipV="1">
              <a:off x="7062" y="6840"/>
              <a:ext cx="802" cy="29"/>
            </a:xfrm>
            <a:prstGeom prst="bentConnector3">
              <a:avLst>
                <a:gd name="adj1" fmla="val 49938"/>
              </a:avLst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45" name="Conector angular 44"/>
          <p:cNvCxnSpPr>
            <a:stCxn id="42" idx="3"/>
            <a:endCxn id="12" idx="3"/>
          </p:cNvCxnSpPr>
          <p:nvPr/>
        </p:nvCxnSpPr>
        <p:spPr>
          <a:xfrm flipV="1">
            <a:off x="6219825" y="3801110"/>
            <a:ext cx="372745" cy="1884045"/>
          </a:xfrm>
          <a:prstGeom prst="bentConnector2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7" name="Conector angular 56"/>
          <p:cNvCxnSpPr>
            <a:stCxn id="46" idx="2"/>
            <a:endCxn id="12" idx="6"/>
          </p:cNvCxnSpPr>
          <p:nvPr/>
        </p:nvCxnSpPr>
        <p:spPr>
          <a:xfrm rot="5400000">
            <a:off x="9404033" y="1890713"/>
            <a:ext cx="227330" cy="2165985"/>
          </a:xfrm>
          <a:prstGeom prst="bentConnector2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9" name="Conector angular 58"/>
          <p:cNvCxnSpPr>
            <a:stCxn id="49" idx="1"/>
            <a:endCxn id="12" idx="5"/>
          </p:cNvCxnSpPr>
          <p:nvPr/>
        </p:nvCxnSpPr>
        <p:spPr>
          <a:xfrm rot="10800000">
            <a:off x="8118475" y="3801110"/>
            <a:ext cx="1859915" cy="1677670"/>
          </a:xfrm>
          <a:prstGeom prst="bentConnector2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Cuadro de texto 63"/>
          <p:cNvSpPr txBox="1"/>
          <p:nvPr/>
        </p:nvSpPr>
        <p:spPr>
          <a:xfrm>
            <a:off x="8602345" y="5033010"/>
            <a:ext cx="838835" cy="30670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MX" altLang="en-US" sz="1400" b="1">
                <a:latin typeface="Arial Narrow" panose="020B0606020202030204" charset="0"/>
                <a:cs typeface="Arial Narrow" panose="020B0606020202030204" charset="0"/>
              </a:rPr>
              <a:t>STATUS</a:t>
            </a:r>
            <a:endParaRPr lang="es-MX" altLang="en-US" sz="1400" b="1">
              <a:latin typeface="Arial Narrow" panose="020B0606020202030204" charset="0"/>
              <a:cs typeface="Arial Narrow" panose="020B0606020202030204" charset="0"/>
            </a:endParaRPr>
          </a:p>
        </p:txBody>
      </p:sp>
      <p:grpSp>
        <p:nvGrpSpPr>
          <p:cNvPr id="74" name="Grupo 73"/>
          <p:cNvGrpSpPr/>
          <p:nvPr/>
        </p:nvGrpSpPr>
        <p:grpSpPr>
          <a:xfrm>
            <a:off x="5641340" y="1218565"/>
            <a:ext cx="951230" cy="1155065"/>
            <a:chOff x="8884" y="1919"/>
            <a:chExt cx="1498" cy="1819"/>
          </a:xfrm>
        </p:grpSpPr>
        <p:pic>
          <p:nvPicPr>
            <p:cNvPr id="72" name="Imagen 71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8884" y="1919"/>
              <a:ext cx="1252" cy="1130"/>
            </a:xfrm>
            <a:prstGeom prst="rect">
              <a:avLst/>
            </a:prstGeom>
          </p:spPr>
        </p:pic>
        <p:cxnSp>
          <p:nvCxnSpPr>
            <p:cNvPr id="73" name="Conector angular 72"/>
            <p:cNvCxnSpPr>
              <a:stCxn id="72" idx="3"/>
              <a:endCxn id="12" idx="1"/>
            </p:cNvCxnSpPr>
            <p:nvPr/>
          </p:nvCxnSpPr>
          <p:spPr>
            <a:xfrm>
              <a:off x="10136" y="2484"/>
              <a:ext cx="246" cy="1254"/>
            </a:xfrm>
            <a:prstGeom prst="bentConnector2">
              <a:avLst/>
            </a:prstGeom>
            <a:ln w="31750" cap="rnd">
              <a:solidFill>
                <a:schemeClr val="accent1"/>
              </a:solidFill>
              <a:round/>
              <a:tailEnd type="arrow" w="med" len="med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81" name="Grupo 80"/>
          <p:cNvGrpSpPr/>
          <p:nvPr/>
        </p:nvGrpSpPr>
        <p:grpSpPr>
          <a:xfrm>
            <a:off x="7355840" y="1123315"/>
            <a:ext cx="4083685" cy="1736725"/>
            <a:chOff x="11584" y="1769"/>
            <a:chExt cx="6431" cy="2735"/>
          </a:xfrm>
        </p:grpSpPr>
        <p:grpSp>
          <p:nvGrpSpPr>
            <p:cNvPr id="78" name="Grupo 77"/>
            <p:cNvGrpSpPr/>
            <p:nvPr/>
          </p:nvGrpSpPr>
          <p:grpSpPr>
            <a:xfrm>
              <a:off x="11584" y="1769"/>
              <a:ext cx="6431" cy="2735"/>
              <a:chOff x="11584" y="1769"/>
              <a:chExt cx="6431" cy="2735"/>
            </a:xfrm>
          </p:grpSpPr>
          <p:grpSp>
            <p:nvGrpSpPr>
              <p:cNvPr id="70" name="Grupo 69"/>
              <p:cNvGrpSpPr/>
              <p:nvPr/>
            </p:nvGrpSpPr>
            <p:grpSpPr>
              <a:xfrm>
                <a:off x="11584" y="1919"/>
                <a:ext cx="6431" cy="2585"/>
                <a:chOff x="11622" y="1784"/>
                <a:chExt cx="6431" cy="2585"/>
              </a:xfrm>
            </p:grpSpPr>
            <p:grpSp>
              <p:nvGrpSpPr>
                <p:cNvPr id="53" name="Grupo 52"/>
                <p:cNvGrpSpPr/>
                <p:nvPr/>
              </p:nvGrpSpPr>
              <p:grpSpPr>
                <a:xfrm>
                  <a:off x="15411" y="1784"/>
                  <a:ext cx="2642" cy="2585"/>
                  <a:chOff x="15003" y="1920"/>
                  <a:chExt cx="2642" cy="2585"/>
                </a:xfrm>
              </p:grpSpPr>
              <p:pic>
                <p:nvPicPr>
                  <p:cNvPr id="46" name="Imagen 45"/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5003" y="2486"/>
                    <a:ext cx="2642" cy="2019"/>
                  </a:xfrm>
                  <a:prstGeom prst="rect">
                    <a:avLst/>
                  </a:prstGeom>
                </p:spPr>
              </p:pic>
              <p:sp>
                <p:nvSpPr>
                  <p:cNvPr id="47" name="Cuadro de texto 46"/>
                  <p:cNvSpPr txBox="1"/>
                  <p:nvPr/>
                </p:nvSpPr>
                <p:spPr>
                  <a:xfrm>
                    <a:off x="15021" y="1920"/>
                    <a:ext cx="2521" cy="48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r>
                      <a:rPr lang="es-MX" altLang="en-US" sz="1400" b="1">
                        <a:latin typeface="Arial Narrow" panose="020B0606020202030204" charset="0"/>
                        <a:cs typeface="Arial Narrow" panose="020B0606020202030204" charset="0"/>
                      </a:rPr>
                      <a:t>COMITE DE CRISIS</a:t>
                    </a:r>
                    <a:endParaRPr lang="es-MX" altLang="en-US" sz="1400" b="1">
                      <a:latin typeface="Arial Narrow" panose="020B0606020202030204" charset="0"/>
                      <a:cs typeface="Arial Narrow" panose="020B0606020202030204" charset="0"/>
                    </a:endParaRPr>
                  </a:p>
                </p:txBody>
              </p:sp>
            </p:grpSp>
            <p:cxnSp>
              <p:nvCxnSpPr>
                <p:cNvPr id="56" name="Conector angular 55"/>
                <p:cNvCxnSpPr>
                  <a:stCxn id="12" idx="0"/>
                  <a:endCxn id="47" idx="1"/>
                </p:cNvCxnSpPr>
                <p:nvPr/>
              </p:nvCxnSpPr>
              <p:spPr>
                <a:xfrm rot="16200000">
                  <a:off x="12970" y="678"/>
                  <a:ext cx="1111" cy="3807"/>
                </a:xfrm>
                <a:prstGeom prst="bentConnector2">
                  <a:avLst/>
                </a:prstGeom>
                <a:ln w="31750" cap="rnd">
                  <a:solidFill>
                    <a:schemeClr val="accent1"/>
                  </a:solidFill>
                  <a:round/>
                  <a:tailEnd type="arrow" w="med" len="med"/>
                </a:ln>
              </p:spPr>
              <p:style>
                <a:lnRef idx="0">
                  <a:srgbClr val="FFFFFF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76" name="Imagen 7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97" y="1769"/>
                <a:ext cx="528" cy="633"/>
              </a:xfrm>
              <a:prstGeom prst="rect">
                <a:avLst/>
              </a:prstGeom>
            </p:spPr>
          </p:pic>
          <p:pic>
            <p:nvPicPr>
              <p:cNvPr id="77" name="Imagen 7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51" y="1791"/>
                <a:ext cx="550" cy="579"/>
              </a:xfrm>
              <a:prstGeom prst="rect">
                <a:avLst/>
              </a:prstGeom>
            </p:spPr>
          </p:pic>
        </p:grpSp>
        <p:sp>
          <p:nvSpPr>
            <p:cNvPr id="80" name="Cuadro de texto 79"/>
            <p:cNvSpPr txBox="1"/>
            <p:nvPr/>
          </p:nvSpPr>
          <p:spPr>
            <a:xfrm>
              <a:off x="12523" y="2448"/>
              <a:ext cx="2586" cy="82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s-MX" altLang="en-US" sz="1400" b="1">
                  <a:solidFill>
                    <a:srgbClr val="FFFF00"/>
                  </a:solidFill>
                  <a:latin typeface="Arial Narrow" panose="020B0606020202030204" charset="0"/>
                  <a:cs typeface="Arial Narrow" panose="020B0606020202030204" charset="0"/>
                </a:rPr>
                <a:t>Condición de Alerta Amarilla </a:t>
              </a:r>
              <a:r>
                <a:rPr lang="es-MX" altLang="en-US" sz="1200" b="1">
                  <a:solidFill>
                    <a:srgbClr val="FFFF00"/>
                  </a:solidFill>
                  <a:latin typeface="Arial Narrow" panose="020B0606020202030204" charset="0"/>
                  <a:cs typeface="Arial Narrow" panose="020B0606020202030204" charset="0"/>
                </a:rPr>
                <a:t>(DEFCON-3)</a:t>
              </a:r>
              <a:endParaRPr lang="es-MX" altLang="en-US" sz="1200" b="1">
                <a:solidFill>
                  <a:srgbClr val="FFFF00"/>
                </a:solidFill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  <p:grpSp>
        <p:nvGrpSpPr>
          <p:cNvPr id="83" name="Grupo 82"/>
          <p:cNvGrpSpPr/>
          <p:nvPr/>
        </p:nvGrpSpPr>
        <p:grpSpPr>
          <a:xfrm>
            <a:off x="7356475" y="4097020"/>
            <a:ext cx="4407535" cy="2510790"/>
            <a:chOff x="11585" y="6452"/>
            <a:chExt cx="6941" cy="3954"/>
          </a:xfrm>
        </p:grpSpPr>
        <p:grpSp>
          <p:nvGrpSpPr>
            <p:cNvPr id="69" name="Grupo 68"/>
            <p:cNvGrpSpPr/>
            <p:nvPr/>
          </p:nvGrpSpPr>
          <p:grpSpPr>
            <a:xfrm>
              <a:off x="11585" y="6452"/>
              <a:ext cx="6941" cy="3745"/>
              <a:chOff x="11585" y="6180"/>
              <a:chExt cx="6941" cy="3745"/>
            </a:xfrm>
          </p:grpSpPr>
          <p:grpSp>
            <p:nvGrpSpPr>
              <p:cNvPr id="55" name="Grupo 54"/>
              <p:cNvGrpSpPr/>
              <p:nvPr/>
            </p:nvGrpSpPr>
            <p:grpSpPr>
              <a:xfrm>
                <a:off x="15374" y="6557"/>
                <a:ext cx="3152" cy="3368"/>
                <a:chOff x="15238" y="6421"/>
                <a:chExt cx="3152" cy="3368"/>
              </a:xfrm>
            </p:grpSpPr>
            <p:pic>
              <p:nvPicPr>
                <p:cNvPr id="48" name="Imagen 47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378" y="7049"/>
                  <a:ext cx="2213" cy="1941"/>
                </a:xfrm>
                <a:prstGeom prst="rect">
                  <a:avLst/>
                </a:prstGeom>
              </p:spPr>
            </p:pic>
            <p:pic>
              <p:nvPicPr>
                <p:cNvPr id="49" name="Imagen 48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578" y="7249"/>
                  <a:ext cx="2213" cy="1941"/>
                </a:xfrm>
                <a:prstGeom prst="rect">
                  <a:avLst/>
                </a:prstGeom>
              </p:spPr>
            </p:pic>
            <p:pic>
              <p:nvPicPr>
                <p:cNvPr id="50" name="Imagen 49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778" y="7449"/>
                  <a:ext cx="2213" cy="1941"/>
                </a:xfrm>
                <a:prstGeom prst="rect">
                  <a:avLst/>
                </a:prstGeom>
              </p:spPr>
            </p:pic>
            <p:pic>
              <p:nvPicPr>
                <p:cNvPr id="51" name="Imagen 50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5978" y="7649"/>
                  <a:ext cx="2213" cy="1941"/>
                </a:xfrm>
                <a:prstGeom prst="rect">
                  <a:avLst/>
                </a:prstGeom>
              </p:spPr>
            </p:pic>
            <p:pic>
              <p:nvPicPr>
                <p:cNvPr id="52" name="Imagen 51"/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178" y="7849"/>
                  <a:ext cx="2213" cy="1941"/>
                </a:xfrm>
                <a:prstGeom prst="rect">
                  <a:avLst/>
                </a:prstGeom>
              </p:spPr>
            </p:pic>
            <p:sp>
              <p:nvSpPr>
                <p:cNvPr id="54" name="Cuadro de texto 53"/>
                <p:cNvSpPr txBox="1"/>
                <p:nvPr/>
              </p:nvSpPr>
              <p:spPr>
                <a:xfrm>
                  <a:off x="15238" y="6421"/>
                  <a:ext cx="2521" cy="48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r>
                    <a:rPr lang="es-MX" altLang="en-US" sz="1400" b="1">
                      <a:latin typeface="Arial Narrow" panose="020B0606020202030204" charset="0"/>
                      <a:cs typeface="Arial Narrow" panose="020B0606020202030204" charset="0"/>
                    </a:rPr>
                    <a:t>EJECUTORES PC</a:t>
                  </a:r>
                  <a:endParaRPr lang="es-MX" altLang="en-US" sz="1400" b="1">
                    <a:latin typeface="Arial Narrow" panose="020B0606020202030204" charset="0"/>
                    <a:cs typeface="Arial Narrow" panose="020B0606020202030204" charset="0"/>
                  </a:endParaRPr>
                </a:p>
              </p:txBody>
            </p:sp>
          </p:grpSp>
          <p:cxnSp>
            <p:nvCxnSpPr>
              <p:cNvPr id="58" name="Conector angular 57"/>
              <p:cNvCxnSpPr>
                <a:stCxn id="12" idx="4"/>
              </p:cNvCxnSpPr>
              <p:nvPr/>
            </p:nvCxnSpPr>
            <p:spPr>
              <a:xfrm rot="5400000" flipV="1">
                <a:off x="12266" y="5498"/>
                <a:ext cx="2617" cy="3980"/>
              </a:xfrm>
              <a:prstGeom prst="bentConnector2">
                <a:avLst/>
              </a:prstGeom>
              <a:ln w="31750" cap="rnd">
                <a:solidFill>
                  <a:schemeClr val="accent1"/>
                </a:solidFill>
                <a:round/>
                <a:tailEnd type="arrow" w="med" len="med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pic>
            <p:nvPicPr>
              <p:cNvPr id="62" name="Imagen 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47" y="8447"/>
                <a:ext cx="956" cy="877"/>
              </a:xfrm>
              <a:prstGeom prst="rect">
                <a:avLst/>
              </a:prstGeom>
            </p:spPr>
          </p:pic>
          <p:sp>
            <p:nvSpPr>
              <p:cNvPr id="63" name="Cuadro de texto 62"/>
              <p:cNvSpPr txBox="1"/>
              <p:nvPr/>
            </p:nvSpPr>
            <p:spPr>
              <a:xfrm>
                <a:off x="12413" y="8950"/>
                <a:ext cx="625" cy="39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p>
                <a:r>
                  <a:rPr lang="es-MX" altLang="en-US" sz="1400" b="1">
                    <a:latin typeface="Arial Narrow" panose="020B0606020202030204" charset="0"/>
                    <a:cs typeface="Arial Narrow" panose="020B0606020202030204" charset="0"/>
                  </a:rPr>
                  <a:t>PC</a:t>
                </a:r>
                <a:endParaRPr lang="es-MX" altLang="en-US" sz="1400" b="1">
                  <a:latin typeface="Arial Narrow" panose="020B0606020202030204" charset="0"/>
                  <a:cs typeface="Arial Narrow" panose="020B0606020202030204" charset="0"/>
                </a:endParaRPr>
              </a:p>
            </p:txBody>
          </p:sp>
          <p:pic>
            <p:nvPicPr>
              <p:cNvPr id="66" name="Imagen 6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00" y="8519"/>
                <a:ext cx="684" cy="712"/>
              </a:xfrm>
              <a:prstGeom prst="rect">
                <a:avLst/>
              </a:prstGeom>
            </p:spPr>
          </p:pic>
        </p:grpSp>
        <p:sp>
          <p:nvSpPr>
            <p:cNvPr id="82" name="Cuadro de texto 81"/>
            <p:cNvSpPr txBox="1"/>
            <p:nvPr/>
          </p:nvSpPr>
          <p:spPr>
            <a:xfrm>
              <a:off x="11884" y="9632"/>
              <a:ext cx="3425" cy="77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/>
              <a:r>
                <a:rPr lang="es-MX" altLang="en-US" sz="1400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rPr>
                <a:t>Condición de Alerta Roja </a:t>
              </a:r>
              <a:r>
                <a:rPr lang="es-MX" altLang="en-US" sz="1200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rPr>
                <a:t>(DEFCON-1)</a:t>
              </a:r>
              <a:endParaRPr lang="es-MX" altLang="en-US" sz="1200" b="1">
                <a:solidFill>
                  <a:srgbClr val="FF0000"/>
                </a:solidFill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960" y="268560"/>
            <a:ext cx="10800000" cy="720000"/>
          </a:xfrm>
        </p:spPr>
        <p:txBody>
          <a:bodyPr>
            <a:normAutofit/>
          </a:bodyPr>
          <a:p>
            <a:r>
              <a:rPr 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0</a:t>
            </a:r>
            <a:r>
              <a:rPr lang="es-MX" alt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2  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¿ Como </a:t>
            </a:r>
            <a:r>
              <a:rPr lang="es-MX" altLang="en-US" sz="2800" dirty="0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defcon-5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 nos puede ayudar ?</a:t>
            </a:r>
            <a:endParaRPr lang="es-MX" altLang="en-US" sz="2800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sp>
        <p:nvSpPr>
          <p:cNvPr id="11" name="Line 1"/>
          <p:cNvSpPr/>
          <p:nvPr>
            <p:custDataLst>
              <p:tags r:id="rId1"/>
            </p:custDataLst>
          </p:nvPr>
        </p:nvSpPr>
        <p:spPr>
          <a:xfrm flipV="1">
            <a:off x="695960" y="979805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1038860" y="1095375"/>
            <a:ext cx="608584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MX" altLang="en-US" sz="2000" b="1">
                <a:latin typeface="Arial Narrow" panose="020B0606020202030204" charset="0"/>
                <a:cs typeface="Arial Narrow" panose="020B0606020202030204" charset="0"/>
              </a:rPr>
              <a:t>Si pero ... ¿ Como soluciona las fallas referidas ?</a:t>
            </a:r>
            <a:endParaRPr lang="es-MX" altLang="en-US" sz="2000" b="1"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8" name="Cuadro de texto 7"/>
          <p:cNvSpPr txBox="1"/>
          <p:nvPr/>
        </p:nvSpPr>
        <p:spPr>
          <a:xfrm>
            <a:off x="654685" y="1114425"/>
            <a:ext cx="74231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MX" altLang="en-US" sz="2000" b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3.</a:t>
            </a:r>
            <a:endParaRPr lang="es-MX" altLang="en-US" sz="2000" b="1">
              <a:solidFill>
                <a:srgbClr val="92D050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grpSp>
        <p:nvGrpSpPr>
          <p:cNvPr id="29" name="Grupo 28"/>
          <p:cNvGrpSpPr/>
          <p:nvPr/>
        </p:nvGrpSpPr>
        <p:grpSpPr>
          <a:xfrm>
            <a:off x="1073785" y="1571625"/>
            <a:ext cx="7832725" cy="387350"/>
            <a:chOff x="1691" y="2595"/>
            <a:chExt cx="12335" cy="610"/>
          </a:xfrm>
        </p:grpSpPr>
        <p:sp>
          <p:nvSpPr>
            <p:cNvPr id="3" name="Cuadro de texto 2"/>
            <p:cNvSpPr txBox="1"/>
            <p:nvPr/>
          </p:nvSpPr>
          <p:spPr>
            <a:xfrm>
              <a:off x="2260" y="2625"/>
              <a:ext cx="1176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b="1">
                  <a:latin typeface="Arial Narrow" panose="020B0606020202030204" charset="0"/>
                  <a:cs typeface="Arial Narrow" panose="020B0606020202030204" charset="0"/>
                </a:rPr>
                <a:t>Falta de Actualización y Mantenimiento</a:t>
              </a:r>
              <a:endParaRPr lang="en-US" altLang="zh-CN" b="1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4" name="Cuadro de texto 3"/>
            <p:cNvSpPr txBox="1"/>
            <p:nvPr/>
          </p:nvSpPr>
          <p:spPr>
            <a:xfrm>
              <a:off x="1691" y="2595"/>
              <a:ext cx="1169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rPr>
                <a:t>1.</a:t>
              </a:r>
              <a:endParaRPr lang="es-MX" altLang="en-US" b="1">
                <a:solidFill>
                  <a:srgbClr val="FF0000"/>
                </a:solidFill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  <p:sp>
        <p:nvSpPr>
          <p:cNvPr id="10" name="Cuadro de texto 9"/>
          <p:cNvSpPr txBox="1"/>
          <p:nvPr/>
        </p:nvSpPr>
        <p:spPr>
          <a:xfrm>
            <a:off x="1441450" y="1951355"/>
            <a:ext cx="9462135" cy="2153285"/>
          </a:xfrm>
          <a:prstGeom prst="rect">
            <a:avLst/>
          </a:prstGeom>
        </p:spPr>
        <p:txBody>
          <a:bodyPr wrap="square">
            <a:spAutoFit/>
          </a:bodyPr>
          <a:p>
            <a:pPr algn="just"/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📌</a:t>
            </a:r>
            <a:r>
              <a:rPr lang="en-US" altLang="es-MX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alt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s-MX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dulo 1: </a:t>
            </a:r>
            <a:r>
              <a:rPr lang="en-US" altLang="es-MX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Mapeo y Evaluaci</a:t>
            </a:r>
            <a:r>
              <a:rPr lang="en-US" alt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Procesos Cr</a:t>
            </a:r>
            <a:r>
              <a:rPr lang="en-US" alt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MX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ticos (BIA)</a:t>
            </a:r>
            <a:endParaRPr lang="en-US" altLang="es-MX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📌 </a:t>
            </a:r>
            <a:r>
              <a:rPr lang="es-MX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Módulo 2: </a:t>
            </a:r>
            <a:r>
              <a:rPr lang="es-MX" altLang="en-US" b="1">
                <a:solidFill>
                  <a:srgbClr val="FFFF00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Diseño e Implementacion Procedimientos de Contingencia</a:t>
            </a:r>
            <a:endParaRPr lang="es-MX" altLang="en-US" b="1">
              <a:solidFill>
                <a:srgbClr val="FFFF00"/>
              </a:solidFill>
              <a:latin typeface="Arial Narrow" panose="020B0606020202030204" charset="0"/>
              <a:cs typeface="Arial Narrow" panose="020B0606020202030204" charset="0"/>
            </a:endParaRPr>
          </a:p>
          <a:p>
            <a:pPr algn="just"/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Relaciona automaticamente los </a:t>
            </a:r>
            <a:r>
              <a:rPr lang="es-MX" altLang="en-US" sz="1400" b="1" u="sng">
                <a:latin typeface="Arial" panose="020B0604020202020204" pitchFamily="34" charset="0"/>
                <a:cs typeface="Arial" panose="020B0604020202020204" pitchFamily="34" charset="0"/>
              </a:rPr>
              <a:t>Procesos definidos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s-MX" altLang="en-US" sz="1400" b="1" u="sng">
                <a:latin typeface="Arial" panose="020B0604020202020204" pitchFamily="34" charset="0"/>
                <a:cs typeface="Arial" panose="020B0604020202020204" pitchFamily="34" charset="0"/>
              </a:rPr>
              <a:t>Criterios de Evaluacion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,  </a:t>
            </a:r>
            <a:r>
              <a:rPr lang="es-MX" altLang="en-US" sz="1400" b="1" u="sng">
                <a:latin typeface="Arial" panose="020B0604020202020204" pitchFamily="34" charset="0"/>
                <a:cs typeface="Arial" panose="020B0604020202020204" pitchFamily="34" charset="0"/>
              </a:rPr>
              <a:t>Servicios Criticos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,  </a:t>
            </a:r>
            <a:r>
              <a:rPr lang="es-MX" altLang="en-US" sz="1400" b="1" u="sng">
                <a:latin typeface="Arial" panose="020B0604020202020204" pitchFamily="34" charset="0"/>
                <a:cs typeface="Arial" panose="020B0604020202020204" pitchFamily="34" charset="0"/>
              </a:rPr>
              <a:t>Escenarios de Riesgo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 y </a:t>
            </a:r>
            <a:r>
              <a:rPr lang="es-MX" altLang="en-US" sz="1400" b="1" u="sng">
                <a:latin typeface="Arial" panose="020B0604020202020204" pitchFamily="34" charset="0"/>
                <a:cs typeface="Arial" panose="020B0604020202020204" pitchFamily="34" charset="0"/>
              </a:rPr>
              <a:t>Procedimientos de Contingencia (PC)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, de manera tal que cualquier actualizacion en alguna de estas entidades se propaga al resto. </a:t>
            </a:r>
            <a:endParaRPr lang="es-MX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Incorpora un esquema RACI de Autorizaciones y Vistos Buenos que asegura que cualquier definicion es adecuadamente concensuada y autorizada. 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Introduce un esquema de log de Autorizaciones y Controles de Cambio que dan trazabilidad a las actualizaciones.</a:t>
            </a:r>
            <a:endParaRPr lang="es-MX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upo 29"/>
          <p:cNvGrpSpPr/>
          <p:nvPr/>
        </p:nvGrpSpPr>
        <p:grpSpPr>
          <a:xfrm>
            <a:off x="1115060" y="4667885"/>
            <a:ext cx="7827010" cy="380365"/>
            <a:chOff x="1756" y="6586"/>
            <a:chExt cx="12326" cy="599"/>
          </a:xfrm>
        </p:grpSpPr>
        <p:sp>
          <p:nvSpPr>
            <p:cNvPr id="16" name="Cuadro de texto 15"/>
            <p:cNvSpPr txBox="1"/>
            <p:nvPr/>
          </p:nvSpPr>
          <p:spPr>
            <a:xfrm>
              <a:off x="2316" y="6605"/>
              <a:ext cx="1176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MX" b="1">
                  <a:latin typeface="Arial Narrow" panose="020B0606020202030204" charset="0"/>
                  <a:cs typeface="Arial Narrow" panose="020B0606020202030204" charset="0"/>
                </a:rPr>
                <a:t>Falta de Pruebas y Simulacros Regulares</a:t>
              </a:r>
              <a:endParaRPr lang="en-US" altLang="es-MX" b="1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18" name="Cuadro de texto 17"/>
            <p:cNvSpPr txBox="1"/>
            <p:nvPr/>
          </p:nvSpPr>
          <p:spPr>
            <a:xfrm>
              <a:off x="1756" y="6586"/>
              <a:ext cx="1169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rPr>
                <a:t>2.</a:t>
              </a:r>
              <a:endParaRPr lang="es-MX" altLang="en-US" b="1">
                <a:solidFill>
                  <a:srgbClr val="FF0000"/>
                </a:solidFill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  <p:sp>
        <p:nvSpPr>
          <p:cNvPr id="26" name="Cuadro de texto 25"/>
          <p:cNvSpPr txBox="1"/>
          <p:nvPr/>
        </p:nvSpPr>
        <p:spPr>
          <a:xfrm>
            <a:off x="1454150" y="4981575"/>
            <a:ext cx="9462135" cy="122999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buClrTx/>
              <a:buSzTx/>
              <a:buFontTx/>
            </a:pPr>
            <a:r>
              <a:rPr lang="zh-CN" altLang="en-US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📌 </a:t>
            </a:r>
            <a:r>
              <a:rPr lang="es-MX" altLang="zh-CN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zh-CN" altLang="en-US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Módulo </a:t>
            </a:r>
            <a:r>
              <a:rPr lang="es-MX" altLang="zh-CN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  <a:r>
              <a:rPr lang="zh-CN" altLang="en-US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Administración de Incidentes y Ejecución del BCP</a:t>
            </a:r>
            <a:endParaRPr lang="zh-CN" altLang="en-US" b="1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ClrTx/>
              <a:buSzTx/>
              <a:buFontTx/>
            </a:pP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Permite programar simulacros automatizados y registrar 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tricas de desempe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ñ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o.</a:t>
            </a:r>
            <a:r>
              <a:rPr lang="es-MX" altLang="en-US" sz="1400">
                <a:latin typeface="Arial" panose="020B0604020202020204" pitchFamily="34" charset="0"/>
                <a:cs typeface="Arial" panose="020B0604020202020204" pitchFamily="34" charset="0"/>
              </a:rPr>
              <a:t> facilitando su planificacion y ejecucion.  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Genera reportes de cumplimiento y recomienda mejoras basadas en an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lisis de pruebas previas.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uadro de texto 26"/>
          <p:cNvSpPr txBox="1"/>
          <p:nvPr/>
        </p:nvSpPr>
        <p:spPr>
          <a:xfrm>
            <a:off x="1552575" y="4155440"/>
            <a:ext cx="962787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latin typeface="Arial Black" panose="020B0A04020102020204" charset="0"/>
                <a:cs typeface="Arial Black" panose="020B0A04020102020204" charset="0"/>
              </a:rPr>
              <a:t>Beneficio: Evita que el BCP quede obsoleto y asegura que la organización esté preparada para cambios estructurales.</a:t>
            </a:r>
            <a:endParaRPr lang="en-US" altLang="zh-CN" sz="1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8" name="Cuadro de texto 27"/>
          <p:cNvSpPr txBox="1"/>
          <p:nvPr/>
        </p:nvSpPr>
        <p:spPr>
          <a:xfrm>
            <a:off x="1542415" y="6299835"/>
            <a:ext cx="9627870" cy="46037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Beneficio: Asegura que los equipos est</a:t>
            </a:r>
            <a:r>
              <a:rPr lang="en-US" altLang="en-US" sz="1200">
                <a:latin typeface="Arial Black" panose="020B0A04020102020204" charset="0"/>
                <a:cs typeface="Arial Black" panose="020B0A04020102020204" charset="0"/>
              </a:rPr>
              <a:t>é</a:t>
            </a:r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n preparados</a:t>
            </a:r>
            <a:r>
              <a:rPr lang="es-MX" altLang="en-US" sz="1200">
                <a:latin typeface="Arial Black" panose="020B0A04020102020204" charset="0"/>
                <a:cs typeface="Arial Black" panose="020B0A04020102020204" charset="0"/>
              </a:rPr>
              <a:t> incrementando la “memoria muscular” y permite aumentar la frecuencia y alcance de las pruebas. </a:t>
            </a:r>
            <a:endParaRPr lang="en-US" altLang="es-MX" sz="1200"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7" grpId="0"/>
      <p:bldP spid="27" grpId="1"/>
      <p:bldP spid="26" grpId="0"/>
      <p:bldP spid="26" grpId="1"/>
      <p:bldP spid="28" grpId="0"/>
      <p:bldP spid="2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5960" y="268560"/>
            <a:ext cx="10800000" cy="720000"/>
          </a:xfrm>
        </p:spPr>
        <p:txBody>
          <a:bodyPr>
            <a:normAutofit/>
          </a:bodyPr>
          <a:p>
            <a:r>
              <a:rPr 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0</a:t>
            </a:r>
            <a:r>
              <a:rPr lang="es-MX" altLang="en-US" sz="2800" dirty="0">
                <a:solidFill>
                  <a:schemeClr val="accent1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2  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¿ Como </a:t>
            </a:r>
            <a:r>
              <a:rPr lang="es-MX" altLang="en-US" sz="2800" dirty="0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defcon-5</a:t>
            </a:r>
            <a:r>
              <a:rPr lang="es-MX" altLang="en-US" sz="2800" dirty="0">
                <a:solidFill>
                  <a:srgbClr val="FFFFFF"/>
                </a:solidFill>
                <a:latin typeface="Arial Narrow" panose="020B0606020202030204" charset="0"/>
                <a:cs typeface="Arial Narrow" panose="020B0606020202030204" charset="0"/>
                <a:sym typeface="+mn-ea"/>
              </a:rPr>
              <a:t> nos puede ayudar ?</a:t>
            </a:r>
            <a:endParaRPr lang="es-MX" altLang="en-US" sz="2800" dirty="0">
              <a:solidFill>
                <a:srgbClr val="FFFFFF"/>
              </a:solidFill>
              <a:latin typeface="Arial Narrow" panose="020B0606020202030204" charset="0"/>
              <a:cs typeface="Arial Narrow" panose="020B0606020202030204" charset="0"/>
              <a:sym typeface="+mn-ea"/>
            </a:endParaRPr>
          </a:p>
        </p:txBody>
      </p:sp>
      <p:sp>
        <p:nvSpPr>
          <p:cNvPr id="11" name="Line 1"/>
          <p:cNvSpPr/>
          <p:nvPr>
            <p:custDataLst>
              <p:tags r:id="rId1"/>
            </p:custDataLst>
          </p:nvPr>
        </p:nvSpPr>
        <p:spPr>
          <a:xfrm flipV="1">
            <a:off x="695960" y="979805"/>
            <a:ext cx="10721975" cy="28575"/>
          </a:xfrm>
          <a:prstGeom prst="line">
            <a:avLst/>
          </a:prstGeom>
          <a:noFill/>
          <a:ln w="12700">
            <a:solidFill>
              <a:srgbClr val="FFFFFF">
                <a:alpha val="70000"/>
              </a:srgbClr>
            </a:solidFill>
            <a:prstDash val="solid"/>
          </a:ln>
        </p:spPr>
        <p:txBody>
          <a:bodyPr/>
          <a:p>
            <a:endParaRPr lang="en-US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Cuadro de texto 5"/>
          <p:cNvSpPr txBox="1"/>
          <p:nvPr/>
        </p:nvSpPr>
        <p:spPr>
          <a:xfrm>
            <a:off x="1038860" y="1095375"/>
            <a:ext cx="6085840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MX" altLang="en-US" sz="2000" b="1">
                <a:latin typeface="Arial Narrow" panose="020B0606020202030204" charset="0"/>
                <a:cs typeface="Arial Narrow" panose="020B0606020202030204" charset="0"/>
              </a:rPr>
              <a:t>Si pero ... ¿ Como soluciona las fallas referidas ?</a:t>
            </a:r>
            <a:endParaRPr lang="es-MX" altLang="en-US" sz="2000" b="1">
              <a:latin typeface="Arial Narrow" panose="020B0606020202030204" charset="0"/>
              <a:cs typeface="Arial Narrow" panose="020B0606020202030204" charset="0"/>
            </a:endParaRPr>
          </a:p>
        </p:txBody>
      </p:sp>
      <p:sp>
        <p:nvSpPr>
          <p:cNvPr id="8" name="Cuadro de texto 7"/>
          <p:cNvSpPr txBox="1"/>
          <p:nvPr/>
        </p:nvSpPr>
        <p:spPr>
          <a:xfrm>
            <a:off x="654685" y="1114425"/>
            <a:ext cx="742315" cy="39878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s-MX" altLang="en-US" sz="2000" b="1">
                <a:solidFill>
                  <a:srgbClr val="92D050"/>
                </a:solidFill>
                <a:latin typeface="Arial Narrow" panose="020B0606020202030204" charset="0"/>
                <a:cs typeface="Arial Narrow" panose="020B0606020202030204" charset="0"/>
              </a:rPr>
              <a:t>3.</a:t>
            </a:r>
            <a:endParaRPr lang="es-MX" altLang="en-US" sz="2000" b="1">
              <a:solidFill>
                <a:srgbClr val="92D050"/>
              </a:solidFill>
              <a:latin typeface="Arial Narrow" panose="020B0606020202030204" charset="0"/>
              <a:cs typeface="Arial Narrow" panose="020B060602020203020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73785" y="1647825"/>
            <a:ext cx="7832725" cy="387350"/>
            <a:chOff x="1691" y="2595"/>
            <a:chExt cx="12335" cy="610"/>
          </a:xfrm>
        </p:grpSpPr>
        <p:sp>
          <p:nvSpPr>
            <p:cNvPr id="3" name="Cuadro de texto 2"/>
            <p:cNvSpPr txBox="1"/>
            <p:nvPr/>
          </p:nvSpPr>
          <p:spPr>
            <a:xfrm>
              <a:off x="2260" y="2625"/>
              <a:ext cx="1176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MX" b="1">
                  <a:latin typeface="Arial Narrow" panose="020B0606020202030204" charset="0"/>
                  <a:cs typeface="Arial Narrow" panose="020B0606020202030204" charset="0"/>
                </a:rPr>
                <a:t>Dependencia Excesiva en Proveedores o Tecnolog</a:t>
              </a:r>
              <a:r>
                <a:rPr lang="en-US" altLang="en-US" b="1">
                  <a:latin typeface="Arial Narrow" panose="020B0606020202030204" charset="0"/>
                  <a:cs typeface="Arial Narrow" panose="020B0606020202030204" charset="0"/>
                </a:rPr>
                <a:t>í</a:t>
              </a:r>
              <a:r>
                <a:rPr lang="en-US" altLang="es-MX" b="1">
                  <a:latin typeface="Arial Narrow" panose="020B0606020202030204" charset="0"/>
                  <a:cs typeface="Arial Narrow" panose="020B0606020202030204" charset="0"/>
                </a:rPr>
                <a:t>a</a:t>
              </a:r>
              <a:endParaRPr lang="en-US" altLang="es-MX" b="1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4" name="Cuadro de texto 3"/>
            <p:cNvSpPr txBox="1"/>
            <p:nvPr/>
          </p:nvSpPr>
          <p:spPr>
            <a:xfrm>
              <a:off x="1691" y="2595"/>
              <a:ext cx="1169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rPr>
                <a:t>3.</a:t>
              </a:r>
              <a:endParaRPr lang="es-MX" altLang="en-US" b="1">
                <a:solidFill>
                  <a:srgbClr val="FF0000"/>
                </a:solidFill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  <p:sp>
        <p:nvSpPr>
          <p:cNvPr id="10" name="Cuadro de texto 9"/>
          <p:cNvSpPr txBox="1"/>
          <p:nvPr/>
        </p:nvSpPr>
        <p:spPr>
          <a:xfrm>
            <a:off x="1441450" y="2056130"/>
            <a:ext cx="9462135" cy="144526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buClrTx/>
              <a:buSzTx/>
              <a:buFontTx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📌 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800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3: </a:t>
            </a:r>
            <a:r>
              <a:rPr lang="zh-CN" altLang="en-US" sz="1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Administración de Incidentes y Ejecución del BCP</a:t>
            </a:r>
            <a:endParaRPr lang="zh-CN" altLang="en-US" sz="1800" b="1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Identifica dependencias cr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ticas y sugiere estrategias de mitigacion, como proveedores alternativos o medidas de respaldo.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Durante un incidente, activa autom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ticamente los planes de contingencia y facilita la migraci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n a soluciones alternativas.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1115060" y="4075430"/>
            <a:ext cx="7827010" cy="380365"/>
            <a:chOff x="1756" y="6418"/>
            <a:chExt cx="12326" cy="599"/>
          </a:xfrm>
        </p:grpSpPr>
        <p:sp>
          <p:nvSpPr>
            <p:cNvPr id="16" name="Cuadro de texto 15"/>
            <p:cNvSpPr txBox="1"/>
            <p:nvPr/>
          </p:nvSpPr>
          <p:spPr>
            <a:xfrm>
              <a:off x="2316" y="6437"/>
              <a:ext cx="11766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es-MX" b="1">
                  <a:latin typeface="Arial Narrow" panose="020B0606020202030204" charset="0"/>
                  <a:cs typeface="Arial Narrow" panose="020B0606020202030204" charset="0"/>
                </a:rPr>
                <a:t>Falta de Alineaci</a:t>
              </a:r>
              <a:r>
                <a:rPr lang="en-US" altLang="en-US" b="1">
                  <a:latin typeface="Arial Narrow" panose="020B0606020202030204" charset="0"/>
                  <a:cs typeface="Arial Narrow" panose="020B0606020202030204" charset="0"/>
                </a:rPr>
                <a:t>ó</a:t>
              </a:r>
              <a:r>
                <a:rPr lang="en-US" altLang="es-MX" b="1">
                  <a:latin typeface="Arial Narrow" panose="020B0606020202030204" charset="0"/>
                  <a:cs typeface="Arial Narrow" panose="020B0606020202030204" charset="0"/>
                </a:rPr>
                <a:t>n con los Objetivos del Negocio</a:t>
              </a:r>
              <a:endParaRPr lang="en-US" altLang="es-MX" b="1">
                <a:latin typeface="Arial Narrow" panose="020B0606020202030204" charset="0"/>
                <a:cs typeface="Arial Narrow" panose="020B0606020202030204" charset="0"/>
              </a:endParaRPr>
            </a:p>
          </p:txBody>
        </p:sp>
        <p:sp>
          <p:nvSpPr>
            <p:cNvPr id="18" name="Cuadro de texto 17"/>
            <p:cNvSpPr txBox="1"/>
            <p:nvPr/>
          </p:nvSpPr>
          <p:spPr>
            <a:xfrm>
              <a:off x="1756" y="6418"/>
              <a:ext cx="1169" cy="5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s-MX" altLang="en-US" b="1">
                  <a:solidFill>
                    <a:srgbClr val="FF0000"/>
                  </a:solidFill>
                  <a:latin typeface="Arial Narrow" panose="020B0606020202030204" charset="0"/>
                  <a:cs typeface="Arial Narrow" panose="020B0606020202030204" charset="0"/>
                </a:rPr>
                <a:t>4.</a:t>
              </a:r>
              <a:endParaRPr lang="es-MX" altLang="en-US" b="1">
                <a:solidFill>
                  <a:srgbClr val="FF0000"/>
                </a:solidFill>
                <a:latin typeface="Arial Narrow" panose="020B0606020202030204" charset="0"/>
                <a:cs typeface="Arial Narrow" panose="020B0606020202030204" charset="0"/>
              </a:endParaRPr>
            </a:p>
          </p:txBody>
        </p:sp>
      </p:grpSp>
      <p:sp>
        <p:nvSpPr>
          <p:cNvPr id="26" name="Cuadro de texto 25"/>
          <p:cNvSpPr txBox="1"/>
          <p:nvPr/>
        </p:nvSpPr>
        <p:spPr>
          <a:xfrm>
            <a:off x="1454150" y="4514850"/>
            <a:ext cx="9462135" cy="1014730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buClrTx/>
              <a:buSzTx/>
              <a:buFontTx/>
            </a:pPr>
            <a:r>
              <a:rPr lang="zh-CN" altLang="en-US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📌 </a:t>
            </a:r>
            <a:r>
              <a:rPr lang="es-MX" altLang="zh-CN" sz="18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s-MX" sz="1800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altLang="en-US" sz="1800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800" b="1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dulo 1: </a:t>
            </a:r>
            <a:r>
              <a:rPr lang="en-US" altLang="es-MX" sz="1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Mapeo y Evaluaci</a:t>
            </a:r>
            <a:r>
              <a:rPr lang="en-US" altLang="en-US" sz="1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lang="en-US" altLang="es-MX" sz="1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de Procesos Cr</a:t>
            </a:r>
            <a:r>
              <a:rPr lang="en-US" altLang="en-US" sz="1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MX" sz="1800" b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ticos (BIA)</a:t>
            </a:r>
            <a:endParaRPr lang="en-US" altLang="es-MX" sz="1800" b="1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Relaciona cada proceso cr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í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tico con los objetivos estrat</a:t>
            </a:r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gicos de la empresa.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charset="0"/>
              <a:buChar char="ü"/>
            </a:pPr>
            <a:r>
              <a:rPr lang="en-US" altLang="es-MX" sz="1400">
                <a:latin typeface="Arial" panose="020B0604020202020204" pitchFamily="34" charset="0"/>
                <a:cs typeface="Arial" panose="020B0604020202020204" pitchFamily="34" charset="0"/>
              </a:rPr>
              <a:t>Permite simular impactos financieros y operacionales ante distintos escenarios de crisis.</a:t>
            </a:r>
            <a:endParaRPr lang="en-US" altLang="es-MX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Cuadro de texto 26"/>
          <p:cNvSpPr txBox="1"/>
          <p:nvPr/>
        </p:nvSpPr>
        <p:spPr>
          <a:xfrm>
            <a:off x="1552575" y="3539490"/>
            <a:ext cx="9627870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1200">
                <a:latin typeface="Arial Black" panose="020B0A04020102020204" charset="0"/>
                <a:cs typeface="Arial Black" panose="020B0A04020102020204" charset="0"/>
              </a:rPr>
              <a:t>Beneficio: </a:t>
            </a:r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Beneficio: Reduce el riesgo de interrupci</a:t>
            </a:r>
            <a:r>
              <a:rPr lang="en-US" altLang="en-US" sz="1200">
                <a:latin typeface="Arial Black" panose="020B0A04020102020204" charset="0"/>
                <a:cs typeface="Arial Black" panose="020B0A04020102020204" charset="0"/>
              </a:rPr>
              <a:t>ó</a:t>
            </a:r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n por fallas de proveedores externos.</a:t>
            </a:r>
            <a:endParaRPr lang="en-US" altLang="es-MX" sz="120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8" name="Cuadro de texto 27"/>
          <p:cNvSpPr txBox="1"/>
          <p:nvPr/>
        </p:nvSpPr>
        <p:spPr>
          <a:xfrm>
            <a:off x="1542415" y="5754370"/>
            <a:ext cx="9627870" cy="27559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Beneficio: Garantiza que el BCP se enfoque en los procesos m</a:t>
            </a:r>
            <a:r>
              <a:rPr lang="en-US" altLang="en-US" sz="1200">
                <a:latin typeface="Arial Black" panose="020B0A04020102020204" charset="0"/>
                <a:cs typeface="Arial Black" panose="020B0A04020102020204" charset="0"/>
              </a:rPr>
              <a:t>á</a:t>
            </a:r>
            <a:r>
              <a:rPr lang="en-US" altLang="es-MX" sz="1200">
                <a:latin typeface="Arial Black" panose="020B0A04020102020204" charset="0"/>
                <a:cs typeface="Arial Black" panose="020B0A04020102020204" charset="0"/>
              </a:rPr>
              <a:t>s relevantes para la continuidad del negocio.</a:t>
            </a:r>
            <a:endParaRPr lang="en-US" altLang="es-MX" sz="1200">
              <a:latin typeface="Arial Black" panose="020B0A04020102020204" charset="0"/>
              <a:cs typeface="Arial Black" panose="020B0A0402010202020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7" grpId="0"/>
      <p:bldP spid="27" grpId="1"/>
      <p:bldP spid="26" grpId="0"/>
      <p:bldP spid="26" grpId="1"/>
      <p:bldP spid="28" grpId="0"/>
      <p:bldP spid="28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7_1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PRESET_TEXT" val="Your title here"/>
</p:tagLst>
</file>

<file path=ppt/tags/tag109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07_1*f*4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PRESET_TEXT" val="Name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10.xml><?xml version="1.0" encoding="utf-8"?>
<p:tagLst xmlns:p="http://schemas.openxmlformats.org/presentationml/2006/main">
  <p:tag name="KSO_WM_SLIDE_ID" val="custom20238007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07"/>
  <p:tag name="KSO_WM_SLIDE_LAYOUT" val="a_b_f"/>
  <p:tag name="KSO_WM_SLIDE_LAYOUT_CNT" val="1_1_1"/>
  <p:tag name="KSO_WM_SLIDE_TYPE" val="title"/>
  <p:tag name="KSO_WM_SLIDE_SUBTYPE" val="pureTxt"/>
  <p:tag name="KSO_WM_TEMPLATE_THUMBS_INDEX" val="1、9"/>
  <p:tag name="KSO_WM_SPECIAL_SOURCE" val="bdnul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476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8007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TEMPLATE_CATEGORY" val="custom"/>
  <p:tag name="KSO_WM_TEMPLATE_INDEX" val="20238007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8007"/>
  <p:tag name="KSO_WM_TEMPLATE_THUMBS_INDEX" val="1、9"/>
  <p:tag name="KSO_WM_SPECIAL_SOURCE" val="bdnull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007_1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PRESET_TEXT" val="Your title here"/>
</p:tagLst>
</file>

<file path=ppt/tags/tag59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8007_1*f*4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PRESET_TEXT" val="Name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60.xml><?xml version="1.0" encoding="utf-8"?>
<p:tagLst xmlns:p="http://schemas.openxmlformats.org/presentationml/2006/main">
  <p:tag name="KSO_WM_SLIDE_ID" val="custom20238007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8007"/>
  <p:tag name="KSO_WM_SLIDE_LAYOUT" val="a_b_f"/>
  <p:tag name="KSO_WM_SLIDE_LAYOUT_CNT" val="1_1_1"/>
  <p:tag name="KSO_WM_SLIDE_TYPE" val="title"/>
  <p:tag name="KSO_WM_SLIDE_SUBTYPE" val="pureTxt"/>
  <p:tag name="KSO_WM_TEMPLATE_THUMBS_INDEX" val="1、9"/>
  <p:tag name="KSO_WM_SPECIAL_SOURCE" val="bdnull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007_4*a*1"/>
  <p:tag name="KSO_WM_TEMPLATE_CATEGORY" val="custom"/>
  <p:tag name="KSO_WM_TEMPLATE_INDEX" val="20238007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48"/>
  <p:tag name="KSO_WM_UNIT_PRESET_TEXT" val="Contents "/>
  <p:tag name="KSO_WM_UNIT_TEXT_FILL_FORE_SCHEMECOLOR_INDEX" val="2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07_2*l_h_i*1_1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07_2*l_h_f*1_1_1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07_2*l_h_i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66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07_2*l_h_f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07_2*l_h_i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07_2*l_h_f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71.xml><?xml version="1.0" encoding="utf-8"?>
<p:tagLst xmlns:p="http://schemas.openxmlformats.org/presentationml/2006/main">
  <p:tag name="KSO_WM_SLIDE_ID" val="custom20238007_4"/>
  <p:tag name="KSO_WM_TEMPLATE_SUBCATEGORY" val="0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8007"/>
  <p:tag name="KSO_WM_SLIDE_TYPE" val="contents"/>
  <p:tag name="KSO_WM_SLIDE_SUBTYPE" val="diag"/>
  <p:tag name="KSO_WM_DIAGRAM_GROUP_CODE" val="l1-1"/>
  <p:tag name="KSO_WM_SLIDE_DIAGTYPE" val="l"/>
  <p:tag name="KSO_WM_SLIDE_LAYOUT" val="a_l"/>
  <p:tag name="KSO_WM_SLIDE_LAYOUT_CNT" val="1_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07_2*l_h_i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73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07_2*l_h_f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07_2*l_h_i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07_2*l_h_f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07_2*l_h_i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07_2*l_h_f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07_2*l_h_i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07_2*l_h_f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07_2*l_h_i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07_2*l_h_f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07_2*l_h_i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0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07_2*l_h_f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07_2*l_h_i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UNIT_SUBTYPE" val="a"/>
  <p:tag name="KSO_WM_UNIT_NOCLEAR" val="0"/>
  <p:tag name="KSO_WM_UNIT_VALUE" val="4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07_2*l_h_f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Your title here"/>
  <p:tag name="KSO_WM_UNIT_USESOURCEFORMAT_APPLY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07_2*l_h_i*1_1_1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35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custom20238007_2*l_h_i*1_1_2"/>
  <p:tag name="KSO_WM_TEMPLATE_CATEGORY" val="custom"/>
  <p:tag name="KSO_WM_TEMPLATE_INDEX" val="202380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98.8999938964844,&quot;left&quot;:341.75,&quot;top&quot;:98.6500030517578,&quot;width&quot;:520.8}"/>
  <p:tag name="KSO_WM_DIAGRAM_COLOR_MATCH_VALUE" val="{&quot;shape&quot;:{&quot;fill&quot;:{&quot;type&quot;:0},&quot;glow&quot;:{&quot;colorType&quot;:0},&quot;line&quot;:{&quot;solidLine&quot;:{&quot;brightness&quot;:0,&quot;colorType&quot;:2,&quot;rgb&quot;:&quot;#ffffff&quot;,&quot;transparency&quot;:0.30000001192092896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38007"/>
</p:tagLst>
</file>

<file path=ppt/theme/theme1.xml><?xml version="1.0" encoding="utf-8"?>
<a:theme xmlns:a="http://schemas.openxmlformats.org/drawingml/2006/main" name="1_Office Theme">
  <a:themeElements>
    <a:clrScheme name="自定义 160">
      <a:dk1>
        <a:srgbClr val="000000"/>
      </a:dk1>
      <a:lt1>
        <a:srgbClr val="FFFFFF"/>
      </a:lt1>
      <a:dk2>
        <a:srgbClr val="001548"/>
      </a:dk2>
      <a:lt2>
        <a:srgbClr val="F5F7FF"/>
      </a:lt2>
      <a:accent1>
        <a:srgbClr val="00A7FF"/>
      </a:accent1>
      <a:accent2>
        <a:srgbClr val="3386ED"/>
      </a:accent2>
      <a:accent3>
        <a:srgbClr val="33F0FF"/>
      </a:accent3>
      <a:accent4>
        <a:srgbClr val="FA406C"/>
      </a:accent4>
      <a:accent5>
        <a:srgbClr val="C933FE"/>
      </a:accent5>
      <a:accent6>
        <a:srgbClr val="FF00A7"/>
      </a:accent6>
      <a:hlink>
        <a:srgbClr val="304FFE"/>
      </a:hlink>
      <a:folHlink>
        <a:srgbClr val="492067"/>
      </a:folHlink>
    </a:clrScheme>
    <a:fontScheme name="字体-商务">
      <a:majorFont>
        <a:latin typeface="Inter Bold"/>
        <a:ea typeface="Inter Bold"/>
        <a:cs typeface=""/>
      </a:majorFont>
      <a:minorFont>
        <a:latin typeface="Inter"/>
        <a:ea typeface="Inte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noFill/>
        <a:ln w="12700">
          <a:solidFill>
            <a:schemeClr val="tx1">
              <a:alpha val="70000"/>
            </a:schemeClr>
          </a:solidFill>
          <a:prstDash val="solid"/>
        </a:ln>
      </a:spPr>
      <a:bodyPr/>
      <a:lstStyle/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8905</Words>
  <Application>WPS Presentation</Application>
  <PresentationFormat>宽屏</PresentationFormat>
  <Paragraphs>269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Arial Narrow</vt:lpstr>
      <vt:lpstr>Wingdings</vt:lpstr>
      <vt:lpstr>Arial Black</vt:lpstr>
      <vt:lpstr>Microsoft YaHei</vt:lpstr>
      <vt:lpstr>Arial Unicode MS</vt:lpstr>
      <vt:lpstr>Inter</vt:lpstr>
      <vt:lpstr>Segoe Print</vt:lpstr>
      <vt:lpstr>Inter Bold</vt:lpstr>
      <vt:lpstr>1_Office Theme</vt:lpstr>
      <vt:lpstr>Optimización del Plan de Continuidad del Negocio (BCP) con defcon-5</vt:lpstr>
      <vt:lpstr>Contenido</vt:lpstr>
      <vt:lpstr>01  ¿ Por que fallan los Planes de Continuidad del Negocio (BCP) ?</vt:lpstr>
      <vt:lpstr>01  ¿ Por que fallan los Planes de Continuidad del Negocio (BCP) ?</vt:lpstr>
      <vt:lpstr>01  ¿ Por que fallan los Planes de Continuidad del Negocio (BCP) ?</vt:lpstr>
      <vt:lpstr>02  ¿ Como defcon-5 nos puede ayudar ?</vt:lpstr>
      <vt:lpstr>02  ¿ Como defcon-5 nos puede ayudar ?</vt:lpstr>
      <vt:lpstr>02  ¿ Como defcon-5 nos puede ayudar ?</vt:lpstr>
      <vt:lpstr>02  ¿ Como defcon-5 nos puede ayudar ?</vt:lpstr>
      <vt:lpstr>02  ¿ Como defcon-5 nos puede ayudar ?</vt:lpstr>
      <vt:lpstr>03  Conclusiones y Consultas</vt:lpstr>
      <vt:lpstr>Gracias 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Villalobos</dc:creator>
  <cp:lastModifiedBy>Marco Villalobos</cp:lastModifiedBy>
  <cp:revision>25</cp:revision>
  <dcterms:created xsi:type="dcterms:W3CDTF">2025-02-26T13:41:00Z</dcterms:created>
  <dcterms:modified xsi:type="dcterms:W3CDTF">2025-03-14T15:34:25Z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2058-12.2.0.20326</vt:lpwstr>
  </property>
  <property fmtid="{D5CDD505-2E9C-101B-9397-08002B2CF9AE}" pid="3" name="ICV">
    <vt:lpwstr>780335E193E843E7AAD510885395FA71_11</vt:lpwstr>
  </property>
</Properties>
</file>